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4"/>
  </p:notesMasterIdLst>
  <p:sldIdLst>
    <p:sldId id="256" r:id="rId28"/>
    <p:sldId id="257" r:id="rId29"/>
    <p:sldId id="258" r:id="rId30"/>
    <p:sldId id="259" r:id="rId31"/>
    <p:sldId id="260" r:id="rId32"/>
    <p:sldId id="261" r:id="rId33"/>
    <p:sldId id="262" r:id="rId34"/>
    <p:sldId id="263" r:id="rId35"/>
    <p:sldId id="264" r:id="rId36"/>
    <p:sldId id="265" r:id="rId37"/>
    <p:sldId id="266" r:id="rId38"/>
    <p:sldId id="267" r:id="rId39"/>
    <p:sldId id="268" r:id="rId40"/>
    <p:sldId id="269" r:id="rId41"/>
    <p:sldId id="270" r:id="rId42"/>
    <p:sldId id="271" r:id="rId43"/>
    <p:sldId id="272" r:id="rId44"/>
    <p:sldId id="273" r:id="rId45"/>
    <p:sldId id="274" r:id="rId46"/>
    <p:sldId id="275" r:id="rId47"/>
    <p:sldId id="276" r:id="rId48"/>
    <p:sldId id="277" r:id="rId49"/>
    <p:sldId id="278" r:id="rId50"/>
    <p:sldId id="279" r:id="rId51"/>
    <p:sldId id="280" r:id="rId52"/>
    <p:sldId id="281" r:id="rId5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T Serif" charset="1" panose="020A0603040505020204"/>
      <p:regular r:id="rId10"/>
    </p:embeddedFont>
    <p:embeddedFont>
      <p:font typeface="PT Serif Bold" charset="1" panose="020A0703040505020204"/>
      <p:regular r:id="rId11"/>
    </p:embeddedFont>
    <p:embeddedFont>
      <p:font typeface="PT Serif Italics" charset="1" panose="020A0603040505090204"/>
      <p:regular r:id="rId12"/>
    </p:embeddedFont>
    <p:embeddedFont>
      <p:font typeface="PT Serif Bold Italics" charset="1" panose="020A0703040505090204"/>
      <p:regular r:id="rId13"/>
    </p:embeddedFont>
    <p:embeddedFont>
      <p:font typeface="Droid Serif" charset="1" panose="02020600060500020200"/>
      <p:regular r:id="rId14"/>
    </p:embeddedFont>
    <p:embeddedFont>
      <p:font typeface="Droid Serif Bold" charset="1" panose="02020800060500020200"/>
      <p:regular r:id="rId15"/>
    </p:embeddedFont>
    <p:embeddedFont>
      <p:font typeface="Droid Serif Italics" charset="1" panose="02020600060500090200"/>
      <p:regular r:id="rId16"/>
    </p:embeddedFont>
    <p:embeddedFont>
      <p:font typeface="Droid Serif Bold Italics" charset="1" panose="02020800060500090200"/>
      <p:regular r:id="rId17"/>
    </p:embeddedFont>
    <p:embeddedFont>
      <p:font typeface="Poppins" charset="1" panose="00000500000000000000"/>
      <p:regular r:id="rId18"/>
    </p:embeddedFont>
    <p:embeddedFont>
      <p:font typeface="Poppins Bold" charset="1" panose="00000800000000000000"/>
      <p:regular r:id="rId19"/>
    </p:embeddedFont>
    <p:embeddedFont>
      <p:font typeface="Poppins Italics" charset="1" panose="00000500000000000000"/>
      <p:regular r:id="rId20"/>
    </p:embeddedFont>
    <p:embeddedFont>
      <p:font typeface="Poppins Bold Italics" charset="1" panose="00000800000000000000"/>
      <p:regular r:id="rId21"/>
    </p:embeddedFont>
    <p:embeddedFont>
      <p:font typeface="Canva Sans" charset="1" panose="020B0503030501040103"/>
      <p:regular r:id="rId22"/>
    </p:embeddedFont>
    <p:embeddedFont>
      <p:font typeface="Canva Sans Bold" charset="1" panose="020B0803030501040103"/>
      <p:regular r:id="rId23"/>
    </p:embeddedFont>
    <p:embeddedFont>
      <p:font typeface="Canva Sans Italics" charset="1" panose="020B0503030501040103"/>
      <p:regular r:id="rId24"/>
    </p:embeddedFont>
    <p:embeddedFont>
      <p:font typeface="Canva Sans Bold Italics" charset="1" panose="020B0803030501040103"/>
      <p:regular r:id="rId25"/>
    </p:embeddedFont>
    <p:embeddedFont>
      <p:font typeface="Canva Sans Medium" charset="1" panose="020B0603030501040103"/>
      <p:regular r:id="rId26"/>
    </p:embeddedFont>
    <p:embeddedFont>
      <p:font typeface="Canva Sans Medium Italics" charset="1" panose="020B0603030501040103"/>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38" Target="slides/slide11.xml" Type="http://schemas.openxmlformats.org/officeDocument/2006/relationships/slide"/><Relationship Id="rId39" Target="slides/slide12.xml" Type="http://schemas.openxmlformats.org/officeDocument/2006/relationships/slide"/><Relationship Id="rId4" Target="theme/theme1.xml" Type="http://schemas.openxmlformats.org/officeDocument/2006/relationships/theme"/><Relationship Id="rId40" Target="slides/slide13.xml" Type="http://schemas.openxmlformats.org/officeDocument/2006/relationships/slide"/><Relationship Id="rId41" Target="slides/slide14.xml" Type="http://schemas.openxmlformats.org/officeDocument/2006/relationships/slide"/><Relationship Id="rId42" Target="slides/slide15.xml" Type="http://schemas.openxmlformats.org/officeDocument/2006/relationships/slide"/><Relationship Id="rId43" Target="slides/slide16.xml" Type="http://schemas.openxmlformats.org/officeDocument/2006/relationships/slide"/><Relationship Id="rId44" Target="slides/slide17.xml" Type="http://schemas.openxmlformats.org/officeDocument/2006/relationships/slide"/><Relationship Id="rId45" Target="slides/slide18.xml" Type="http://schemas.openxmlformats.org/officeDocument/2006/relationships/slide"/><Relationship Id="rId46" Target="slides/slide19.xml" Type="http://schemas.openxmlformats.org/officeDocument/2006/relationships/slide"/><Relationship Id="rId47" Target="slides/slide20.xml" Type="http://schemas.openxmlformats.org/officeDocument/2006/relationships/slide"/><Relationship Id="rId48" Target="slides/slide21.xml" Type="http://schemas.openxmlformats.org/officeDocument/2006/relationships/slide"/><Relationship Id="rId49" Target="slides/slide22.xml" Type="http://schemas.openxmlformats.org/officeDocument/2006/relationships/slide"/><Relationship Id="rId5" Target="tableStyles.xml" Type="http://schemas.openxmlformats.org/officeDocument/2006/relationships/tableStyles"/><Relationship Id="rId50" Target="slides/slide23.xml" Type="http://schemas.openxmlformats.org/officeDocument/2006/relationships/slide"/><Relationship Id="rId51" Target="slides/slide24.xml" Type="http://schemas.openxmlformats.org/officeDocument/2006/relationships/slide"/><Relationship Id="rId52" Target="slides/slide25.xml" Type="http://schemas.openxmlformats.org/officeDocument/2006/relationships/slide"/><Relationship Id="rId53" Target="slides/slide26.xml" Type="http://schemas.openxmlformats.org/officeDocument/2006/relationships/slide"/><Relationship Id="rId54" Target="notesMasters/notesMaster1.xml" Type="http://schemas.openxmlformats.org/officeDocument/2006/relationships/notesMaster"/><Relationship Id="rId55" Target="theme/theme2.xml" Type="http://schemas.openxmlformats.org/officeDocument/2006/relationships/theme"/><Relationship Id="rId56" Target="notesSlides/notesSlide1.xml" Type="http://schemas.openxmlformats.org/officeDocument/2006/relationships/notesSlide"/><Relationship Id="rId57" Target="notesSlides/notesSlide2.xml" Type="http://schemas.openxmlformats.org/officeDocument/2006/relationships/notesSlide"/><Relationship Id="rId58" Target="notesSlides/notesSlide3.xml" Type="http://schemas.openxmlformats.org/officeDocument/2006/relationships/notesSlide"/><Relationship Id="rId59" Target="notesSlides/notesSlide4.xml" Type="http://schemas.openxmlformats.org/officeDocument/2006/relationships/notesSlide"/><Relationship Id="rId6" Target="fonts/font6.fntdata" Type="http://schemas.openxmlformats.org/officeDocument/2006/relationships/font"/><Relationship Id="rId60" Target="notesSlides/notesSlide5.xml" Type="http://schemas.openxmlformats.org/officeDocument/2006/relationships/notesSlide"/><Relationship Id="rId61" Target="notesSlides/notesSlide6.xml" Type="http://schemas.openxmlformats.org/officeDocument/2006/relationships/notesSlide"/><Relationship Id="rId62" Target="notesSlides/notesSlide7.xml" Type="http://schemas.openxmlformats.org/officeDocument/2006/relationships/notesSlide"/><Relationship Id="rId63" Target="notesSlides/notesSlide8.xml" Type="http://schemas.openxmlformats.org/officeDocument/2006/relationships/notesSlide"/><Relationship Id="rId64" Target="notesSlides/notesSlide9.xml" Type="http://schemas.openxmlformats.org/officeDocument/2006/relationships/notesSlide"/><Relationship Id="rId65" Target="notesSlides/notesSlide10.xml" Type="http://schemas.openxmlformats.org/officeDocument/2006/relationships/notesSlide"/><Relationship Id="rId66" Target="notesSlides/notesSlide11.xml" Type="http://schemas.openxmlformats.org/officeDocument/2006/relationships/notesSlide"/><Relationship Id="rId67" Target="notesSlides/notesSlide12.xml" Type="http://schemas.openxmlformats.org/officeDocument/2006/relationships/notesSlide"/><Relationship Id="rId68" Target="notesSlides/notesSlide13.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4.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5.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where it can classify new images based on their textual descriptions without the need for explicit training on specific image classes.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Linear Algebra, one common way to measure if two vectors are of similar characteristics (they are like each other) is to calculate their dot product  (multiplying the matching entries and take the sum of them); if the final number is big, they are alike and if it is small they are not (relatively speaking)!</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Linear Algebra, one common way to measure if two vectors are of similar characteristics (they are like each other) is to calculate their dot product  (multiplying the matching entries and take the sum of them); if the final number is big, they are alike and if it is small they are not (relatively speaking)!</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Linear Algebra, one common way to measure if two vectors are of similar characteristics (they are like each other) is to calculate their dot product  (multiplying the matching entries and take the sum of them); if the final number is big, they are alike and if it is small they are not (relatively speaking)!</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Linear Algebra, one common way to measure if two vectors are of similar characteristics (they are like each other) is to calculate their dot product  (multiplying the matching entries and take the sum of them); if the final number is big, they are alike and if it is small they are not (relatively speaking)!</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where it can classify new images based on their textual descriptions without the need for explicit training on specific image classes.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where it can classify new images based on their textual descriptions without the need for explicit training on specific image classes.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where it can classify new images based on their textual descriptions without the need for explicit training on specific image classes.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where it can classify new images based on their textual descriptions without the need for explicit training on specific image classes.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where it can classify new images based on their textual descriptions without the need for explicit training on specific image classes.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Linear Algebra, one common way to measure if two vectors are of similar characteristics (they are like each other) is to calculate their dot product  (multiplying the matching entries and take the sum of them); if the final number is big, they are alike and if it is small they are not (relatively speaking)!</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Linear Algebra, one common way to measure if two vectors are of similar characteristics (they are like each other) is to calculate their dot product  (multiplying the matching entries and take the sum of them); if the final number is big, they are alike and if it is small they are not (relatively speaking)!</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Linear Algebra, one common way to measure if two vectors are of similar characteristics (they are like each other) is to calculate their dot product  (multiplying the matching entries and take the sum of them); if the final number is big, they are alike and if it is small they are not (relatively speaking)!</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15.png" Type="http://schemas.openxmlformats.org/officeDocument/2006/relationships/image"/><Relationship Id="rId8" Target="../media/image16.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19.png" Type="http://schemas.openxmlformats.org/officeDocument/2006/relationships/image"/><Relationship Id="rId8" Target="../media/image20.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21.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22.png" Type="http://schemas.openxmlformats.org/officeDocument/2006/relationships/image"/><Relationship Id="rId8" Target="../media/image23.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24.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25.png" Type="http://schemas.openxmlformats.org/officeDocument/2006/relationships/image"/><Relationship Id="rId8" Target="../media/image26.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27.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28.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29.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30.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31.png" Type="http://schemas.openxmlformats.org/officeDocument/2006/relationships/image"/><Relationship Id="rId7" Target="../media/image32.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33.png" Type="http://schemas.openxmlformats.org/officeDocument/2006/relationships/image"/><Relationship Id="rId7" Target="../media/image34.png" Type="http://schemas.openxmlformats.org/officeDocument/2006/relationships/image"/><Relationship Id="rId8" Target="http://44.211.136.231:8501" TargetMode="External" Type="http://schemas.openxmlformats.org/officeDocument/2006/relationships/hyperlink"/></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35.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36.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7.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7.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9.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0.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2.png" Type="http://schemas.openxmlformats.org/officeDocument/2006/relationships/image"/><Relationship Id="rId7" Target="../media/image1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18269">
            <a:off x="9014890" y="4227834"/>
            <a:ext cx="14910700" cy="12118332"/>
          </a:xfrm>
          <a:custGeom>
            <a:avLst/>
            <a:gdLst/>
            <a:ahLst/>
            <a:cxnLst/>
            <a:rect r="r" b="b" t="t" l="l"/>
            <a:pathLst>
              <a:path h="12118332" w="14910700">
                <a:moveTo>
                  <a:pt x="0" y="0"/>
                </a:moveTo>
                <a:lnTo>
                  <a:pt x="14910700" y="0"/>
                </a:lnTo>
                <a:lnTo>
                  <a:pt x="14910700" y="12118332"/>
                </a:lnTo>
                <a:lnTo>
                  <a:pt x="0" y="121183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a:off x="3804231" y="5191125"/>
            <a:ext cx="10679538" cy="0"/>
          </a:xfrm>
          <a:prstGeom prst="line">
            <a:avLst/>
          </a:prstGeom>
          <a:ln cap="rnd" w="95250">
            <a:solidFill>
              <a:srgbClr val="283035"/>
            </a:solidFill>
            <a:prstDash val="solid"/>
            <a:headEnd type="none" len="sm" w="sm"/>
            <a:tailEnd type="none" len="sm" w="sm"/>
          </a:ln>
        </p:spPr>
      </p:sp>
      <p:sp>
        <p:nvSpPr>
          <p:cNvPr name="Freeform 4" id="4"/>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5" id="5"/>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6" id="6"/>
          <p:cNvSpPr/>
          <p:nvPr/>
        </p:nvSpPr>
        <p:spPr>
          <a:xfrm flipH="false" flipV="false" rot="0">
            <a:off x="9525" y="6186178"/>
            <a:ext cx="6389429" cy="4176747"/>
          </a:xfrm>
          <a:custGeom>
            <a:avLst/>
            <a:gdLst/>
            <a:ahLst/>
            <a:cxnLst/>
            <a:rect r="r" b="b" t="t" l="l"/>
            <a:pathLst>
              <a:path h="4176747" w="6389429">
                <a:moveTo>
                  <a:pt x="0" y="0"/>
                </a:moveTo>
                <a:lnTo>
                  <a:pt x="6389429" y="0"/>
                </a:lnTo>
                <a:lnTo>
                  <a:pt x="6389429" y="4176748"/>
                </a:lnTo>
                <a:lnTo>
                  <a:pt x="0" y="4176748"/>
                </a:lnTo>
                <a:lnTo>
                  <a:pt x="0" y="0"/>
                </a:lnTo>
                <a:close/>
              </a:path>
            </a:pathLst>
          </a:custGeom>
          <a:blipFill>
            <a:blip r:embed="rId6"/>
            <a:stretch>
              <a:fillRect l="0" t="0" r="0" b="0"/>
            </a:stretch>
          </a:blipFill>
        </p:spPr>
      </p:sp>
      <p:sp>
        <p:nvSpPr>
          <p:cNvPr name="TextBox 7" id="7"/>
          <p:cNvSpPr txBox="true"/>
          <p:nvPr/>
        </p:nvSpPr>
        <p:spPr>
          <a:xfrm rot="0">
            <a:off x="1353980" y="3950806"/>
            <a:ext cx="15580040" cy="1114154"/>
          </a:xfrm>
          <a:prstGeom prst="rect">
            <a:avLst/>
          </a:prstGeom>
        </p:spPr>
        <p:txBody>
          <a:bodyPr anchor="t" rtlCol="false" tIns="0" lIns="0" bIns="0" rIns="0">
            <a:spAutoFit/>
          </a:bodyPr>
          <a:lstStyle/>
          <a:p>
            <a:pPr algn="ctr">
              <a:lnSpc>
                <a:spcPts val="9272"/>
              </a:lnSpc>
            </a:pPr>
            <a:r>
              <a:rPr lang="en-US" sz="6100">
                <a:solidFill>
                  <a:srgbClr val="674890"/>
                </a:solidFill>
                <a:latin typeface="Droid Serif Bold"/>
              </a:rPr>
              <a:t>Fraud Detection Project</a:t>
            </a:r>
          </a:p>
        </p:txBody>
      </p:sp>
      <p:sp>
        <p:nvSpPr>
          <p:cNvPr name="TextBox 8" id="8"/>
          <p:cNvSpPr txBox="true"/>
          <p:nvPr/>
        </p:nvSpPr>
        <p:spPr>
          <a:xfrm rot="0">
            <a:off x="7072409" y="5836306"/>
            <a:ext cx="4143182" cy="652120"/>
          </a:xfrm>
          <a:prstGeom prst="rect">
            <a:avLst/>
          </a:prstGeom>
        </p:spPr>
        <p:txBody>
          <a:bodyPr anchor="t" rtlCol="false" tIns="0" lIns="0" bIns="0" rIns="0">
            <a:spAutoFit/>
          </a:bodyPr>
          <a:lstStyle/>
          <a:p>
            <a:pPr algn="ctr">
              <a:lnSpc>
                <a:spcPts val="4839"/>
              </a:lnSpc>
            </a:pPr>
            <a:r>
              <a:rPr lang="en-US" sz="3999">
                <a:solidFill>
                  <a:srgbClr val="7F7365"/>
                </a:solidFill>
                <a:latin typeface="Poppins Bold"/>
              </a:rPr>
              <a:t>By: G-1  Team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13888879" y="2101283"/>
            <a:ext cx="14943376" cy="12144889"/>
          </a:xfrm>
          <a:custGeom>
            <a:avLst/>
            <a:gdLst/>
            <a:ahLst/>
            <a:cxnLst/>
            <a:rect r="r" b="b" t="t" l="l"/>
            <a:pathLst>
              <a:path h="12144889" w="14943376">
                <a:moveTo>
                  <a:pt x="0" y="0"/>
                </a:moveTo>
                <a:lnTo>
                  <a:pt x="14943376" y="0"/>
                </a:lnTo>
                <a:lnTo>
                  <a:pt x="14943376" y="12144889"/>
                </a:lnTo>
                <a:lnTo>
                  <a:pt x="0" y="1214488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Freeform 5" id="5"/>
          <p:cNvSpPr/>
          <p:nvPr/>
        </p:nvSpPr>
        <p:spPr>
          <a:xfrm flipH="false" flipV="false" rot="0">
            <a:off x="4705655" y="3953379"/>
            <a:ext cx="8876691" cy="5522365"/>
          </a:xfrm>
          <a:custGeom>
            <a:avLst/>
            <a:gdLst/>
            <a:ahLst/>
            <a:cxnLst/>
            <a:rect r="r" b="b" t="t" l="l"/>
            <a:pathLst>
              <a:path h="5522365" w="8876691">
                <a:moveTo>
                  <a:pt x="0" y="0"/>
                </a:moveTo>
                <a:lnTo>
                  <a:pt x="8876690" y="0"/>
                </a:lnTo>
                <a:lnTo>
                  <a:pt x="8876690" y="5522365"/>
                </a:lnTo>
                <a:lnTo>
                  <a:pt x="0" y="5522365"/>
                </a:lnTo>
                <a:lnTo>
                  <a:pt x="0" y="0"/>
                </a:lnTo>
                <a:close/>
              </a:path>
            </a:pathLst>
          </a:custGeom>
          <a:blipFill>
            <a:blip r:embed="rId7"/>
            <a:stretch>
              <a:fillRect l="0" t="0" r="0" b="0"/>
            </a:stretch>
          </a:blipFill>
        </p:spPr>
      </p:sp>
      <p:sp>
        <p:nvSpPr>
          <p:cNvPr name="Freeform 6" id="6"/>
          <p:cNvSpPr/>
          <p:nvPr/>
        </p:nvSpPr>
        <p:spPr>
          <a:xfrm flipH="false" flipV="false" rot="0">
            <a:off x="395251" y="5536247"/>
            <a:ext cx="3939497" cy="3939497"/>
          </a:xfrm>
          <a:custGeom>
            <a:avLst/>
            <a:gdLst/>
            <a:ahLst/>
            <a:cxnLst/>
            <a:rect r="r" b="b" t="t" l="l"/>
            <a:pathLst>
              <a:path h="3939497" w="3939497">
                <a:moveTo>
                  <a:pt x="0" y="0"/>
                </a:moveTo>
                <a:lnTo>
                  <a:pt x="3939497" y="0"/>
                </a:lnTo>
                <a:lnTo>
                  <a:pt x="3939497" y="3939497"/>
                </a:lnTo>
                <a:lnTo>
                  <a:pt x="0" y="3939497"/>
                </a:lnTo>
                <a:lnTo>
                  <a:pt x="0" y="0"/>
                </a:lnTo>
                <a:close/>
              </a:path>
            </a:pathLst>
          </a:custGeom>
          <a:blipFill>
            <a:blip r:embed="rId8"/>
            <a:stretch>
              <a:fillRect l="0" t="0" r="0" b="0"/>
            </a:stretch>
          </a:blipFill>
        </p:spPr>
      </p:sp>
      <p:sp>
        <p:nvSpPr>
          <p:cNvPr name="TextBox 7" id="7"/>
          <p:cNvSpPr txBox="true"/>
          <p:nvPr/>
        </p:nvSpPr>
        <p:spPr>
          <a:xfrm rot="0">
            <a:off x="467786" y="9633020"/>
            <a:ext cx="155377" cy="391796"/>
          </a:xfrm>
          <a:prstGeom prst="rect">
            <a:avLst/>
          </a:prstGeom>
        </p:spPr>
        <p:txBody>
          <a:bodyPr anchor="t" rtlCol="false" tIns="0" lIns="0" bIns="0" rIns="0">
            <a:spAutoFit/>
          </a:bodyPr>
          <a:lstStyle/>
          <a:p>
            <a:pPr algn="ctr">
              <a:lnSpc>
                <a:spcPts val="3079"/>
              </a:lnSpc>
            </a:pPr>
            <a:r>
              <a:rPr lang="en-US" sz="2199">
                <a:solidFill>
                  <a:srgbClr val="283035"/>
                </a:solidFill>
                <a:latin typeface="Arimo"/>
              </a:rPr>
              <a:t>2</a:t>
            </a:r>
          </a:p>
        </p:txBody>
      </p:sp>
      <p:sp>
        <p:nvSpPr>
          <p:cNvPr name="TextBox 8" id="8"/>
          <p:cNvSpPr txBox="true"/>
          <p:nvPr/>
        </p:nvSpPr>
        <p:spPr>
          <a:xfrm rot="0">
            <a:off x="6372225" y="2543679"/>
            <a:ext cx="5543550" cy="781050"/>
          </a:xfrm>
          <a:prstGeom prst="rect">
            <a:avLst/>
          </a:prstGeom>
        </p:spPr>
        <p:txBody>
          <a:bodyPr anchor="t" rtlCol="false" tIns="0" lIns="0" bIns="0" rIns="0">
            <a:spAutoFit/>
          </a:bodyPr>
          <a:lstStyle/>
          <a:p>
            <a:pPr algn="ctr">
              <a:lnSpc>
                <a:spcPts val="6299"/>
              </a:lnSpc>
            </a:pPr>
            <a:r>
              <a:rPr lang="en-US" sz="4500">
                <a:solidFill>
                  <a:srgbClr val="674890"/>
                </a:solidFill>
                <a:latin typeface="Droid Serif Bold"/>
              </a:rPr>
              <a:t> Fraud distribution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13888879" y="2101283"/>
            <a:ext cx="14943376" cy="12144889"/>
          </a:xfrm>
          <a:custGeom>
            <a:avLst/>
            <a:gdLst/>
            <a:ahLst/>
            <a:cxnLst/>
            <a:rect r="r" b="b" t="t" l="l"/>
            <a:pathLst>
              <a:path h="12144889" w="14943376">
                <a:moveTo>
                  <a:pt x="0" y="0"/>
                </a:moveTo>
                <a:lnTo>
                  <a:pt x="14943376" y="0"/>
                </a:lnTo>
                <a:lnTo>
                  <a:pt x="14943376" y="12144889"/>
                </a:lnTo>
                <a:lnTo>
                  <a:pt x="0" y="1214488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grpSp>
        <p:nvGrpSpPr>
          <p:cNvPr name="Group 5" id="5"/>
          <p:cNvGrpSpPr/>
          <p:nvPr/>
        </p:nvGrpSpPr>
        <p:grpSpPr>
          <a:xfrm rot="0">
            <a:off x="2553692" y="4408082"/>
            <a:ext cx="13180616" cy="5616734"/>
            <a:chOff x="0" y="0"/>
            <a:chExt cx="17574154" cy="7488978"/>
          </a:xfrm>
        </p:grpSpPr>
        <p:sp>
          <p:nvSpPr>
            <p:cNvPr name="Freeform 6" id="6"/>
            <p:cNvSpPr/>
            <p:nvPr/>
          </p:nvSpPr>
          <p:spPr>
            <a:xfrm flipH="false" flipV="false" rot="0">
              <a:off x="0" y="176359"/>
              <a:ext cx="8568889" cy="7312619"/>
            </a:xfrm>
            <a:custGeom>
              <a:avLst/>
              <a:gdLst/>
              <a:ahLst/>
              <a:cxnLst/>
              <a:rect r="r" b="b" t="t" l="l"/>
              <a:pathLst>
                <a:path h="7312619" w="8568889">
                  <a:moveTo>
                    <a:pt x="0" y="0"/>
                  </a:moveTo>
                  <a:lnTo>
                    <a:pt x="8568889" y="0"/>
                  </a:lnTo>
                  <a:lnTo>
                    <a:pt x="8568889" y="7312619"/>
                  </a:lnTo>
                  <a:lnTo>
                    <a:pt x="0" y="7312619"/>
                  </a:lnTo>
                  <a:lnTo>
                    <a:pt x="0" y="0"/>
                  </a:lnTo>
                  <a:close/>
                </a:path>
              </a:pathLst>
            </a:custGeom>
            <a:blipFill>
              <a:blip r:embed="rId7"/>
              <a:stretch>
                <a:fillRect l="0" t="0" r="0" b="0"/>
              </a:stretch>
            </a:blipFill>
          </p:spPr>
        </p:sp>
        <p:sp>
          <p:nvSpPr>
            <p:cNvPr name="Freeform 7" id="7"/>
            <p:cNvSpPr/>
            <p:nvPr/>
          </p:nvSpPr>
          <p:spPr>
            <a:xfrm flipH="false" flipV="false" rot="0">
              <a:off x="8593145" y="0"/>
              <a:ext cx="8981009" cy="7329543"/>
            </a:xfrm>
            <a:custGeom>
              <a:avLst/>
              <a:gdLst/>
              <a:ahLst/>
              <a:cxnLst/>
              <a:rect r="r" b="b" t="t" l="l"/>
              <a:pathLst>
                <a:path h="7329543" w="8981009">
                  <a:moveTo>
                    <a:pt x="0" y="0"/>
                  </a:moveTo>
                  <a:lnTo>
                    <a:pt x="8981009" y="0"/>
                  </a:lnTo>
                  <a:lnTo>
                    <a:pt x="8981009" y="7329543"/>
                  </a:lnTo>
                  <a:lnTo>
                    <a:pt x="0" y="7329543"/>
                  </a:lnTo>
                  <a:lnTo>
                    <a:pt x="0" y="0"/>
                  </a:lnTo>
                  <a:close/>
                </a:path>
              </a:pathLst>
            </a:custGeom>
            <a:blipFill>
              <a:blip r:embed="rId8"/>
              <a:stretch>
                <a:fillRect l="0" t="0" r="0" b="0"/>
              </a:stretch>
            </a:blipFill>
          </p:spPr>
        </p:sp>
      </p:grpSp>
      <p:sp>
        <p:nvSpPr>
          <p:cNvPr name="TextBox 8" id="8"/>
          <p:cNvSpPr txBox="true"/>
          <p:nvPr/>
        </p:nvSpPr>
        <p:spPr>
          <a:xfrm rot="0">
            <a:off x="467786" y="9633020"/>
            <a:ext cx="155377" cy="391796"/>
          </a:xfrm>
          <a:prstGeom prst="rect">
            <a:avLst/>
          </a:prstGeom>
        </p:spPr>
        <p:txBody>
          <a:bodyPr anchor="t" rtlCol="false" tIns="0" lIns="0" bIns="0" rIns="0">
            <a:spAutoFit/>
          </a:bodyPr>
          <a:lstStyle/>
          <a:p>
            <a:pPr algn="ctr">
              <a:lnSpc>
                <a:spcPts val="3079"/>
              </a:lnSpc>
            </a:pPr>
            <a:r>
              <a:rPr lang="en-US" sz="2199">
                <a:solidFill>
                  <a:srgbClr val="283035"/>
                </a:solidFill>
                <a:latin typeface="Arimo"/>
              </a:rPr>
              <a:t>2</a:t>
            </a:r>
          </a:p>
        </p:txBody>
      </p:sp>
      <p:sp>
        <p:nvSpPr>
          <p:cNvPr name="TextBox 9" id="9"/>
          <p:cNvSpPr txBox="true"/>
          <p:nvPr/>
        </p:nvSpPr>
        <p:spPr>
          <a:xfrm rot="0">
            <a:off x="2839812" y="2492286"/>
            <a:ext cx="12608376" cy="1581150"/>
          </a:xfrm>
          <a:prstGeom prst="rect">
            <a:avLst/>
          </a:prstGeom>
        </p:spPr>
        <p:txBody>
          <a:bodyPr anchor="t" rtlCol="false" tIns="0" lIns="0" bIns="0" rIns="0">
            <a:spAutoFit/>
          </a:bodyPr>
          <a:lstStyle/>
          <a:p>
            <a:pPr algn="ctr">
              <a:lnSpc>
                <a:spcPts val="6299"/>
              </a:lnSpc>
            </a:pPr>
            <a:r>
              <a:rPr lang="en-US" sz="4500">
                <a:solidFill>
                  <a:srgbClr val="674890"/>
                </a:solidFill>
                <a:latin typeface="Droid Serif Bold"/>
              </a:rPr>
              <a:t>Kernel Density Estimation of Transformed Features (Amount and Time)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13888879" y="2101283"/>
            <a:ext cx="14943376" cy="12144889"/>
          </a:xfrm>
          <a:custGeom>
            <a:avLst/>
            <a:gdLst/>
            <a:ahLst/>
            <a:cxnLst/>
            <a:rect r="r" b="b" t="t" l="l"/>
            <a:pathLst>
              <a:path h="12144889" w="14943376">
                <a:moveTo>
                  <a:pt x="0" y="0"/>
                </a:moveTo>
                <a:lnTo>
                  <a:pt x="14943376" y="0"/>
                </a:lnTo>
                <a:lnTo>
                  <a:pt x="14943376" y="12144889"/>
                </a:lnTo>
                <a:lnTo>
                  <a:pt x="0" y="1214488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grpSp>
        <p:nvGrpSpPr>
          <p:cNvPr name="Group 5" id="5"/>
          <p:cNvGrpSpPr/>
          <p:nvPr/>
        </p:nvGrpSpPr>
        <p:grpSpPr>
          <a:xfrm rot="0">
            <a:off x="1609256" y="4759104"/>
            <a:ext cx="14378193" cy="3943790"/>
            <a:chOff x="0" y="0"/>
            <a:chExt cx="19170924" cy="5258386"/>
          </a:xfrm>
        </p:grpSpPr>
        <p:sp>
          <p:nvSpPr>
            <p:cNvPr name="Freeform 6" id="6"/>
            <p:cNvSpPr/>
            <p:nvPr/>
          </p:nvSpPr>
          <p:spPr>
            <a:xfrm flipH="false" flipV="false" rot="0">
              <a:off x="0" y="103504"/>
              <a:ext cx="8780889" cy="5154882"/>
            </a:xfrm>
            <a:custGeom>
              <a:avLst/>
              <a:gdLst/>
              <a:ahLst/>
              <a:cxnLst/>
              <a:rect r="r" b="b" t="t" l="l"/>
              <a:pathLst>
                <a:path h="5154882" w="8780889">
                  <a:moveTo>
                    <a:pt x="0" y="0"/>
                  </a:moveTo>
                  <a:lnTo>
                    <a:pt x="8780889" y="0"/>
                  </a:lnTo>
                  <a:lnTo>
                    <a:pt x="8780889" y="5154882"/>
                  </a:lnTo>
                  <a:lnTo>
                    <a:pt x="0" y="5154882"/>
                  </a:lnTo>
                  <a:lnTo>
                    <a:pt x="0" y="0"/>
                  </a:lnTo>
                  <a:close/>
                </a:path>
              </a:pathLst>
            </a:custGeom>
            <a:blipFill>
              <a:blip r:embed="rId7"/>
              <a:stretch>
                <a:fillRect l="0" t="0" r="0" b="0"/>
              </a:stretch>
            </a:blipFill>
          </p:spPr>
        </p:sp>
        <p:sp>
          <p:nvSpPr>
            <p:cNvPr name="Freeform 7" id="7"/>
            <p:cNvSpPr/>
            <p:nvPr/>
          </p:nvSpPr>
          <p:spPr>
            <a:xfrm flipH="false" flipV="false" rot="0">
              <a:off x="10160533" y="0"/>
              <a:ext cx="9010391" cy="5258386"/>
            </a:xfrm>
            <a:custGeom>
              <a:avLst/>
              <a:gdLst/>
              <a:ahLst/>
              <a:cxnLst/>
              <a:rect r="r" b="b" t="t" l="l"/>
              <a:pathLst>
                <a:path h="5258386" w="9010391">
                  <a:moveTo>
                    <a:pt x="0" y="0"/>
                  </a:moveTo>
                  <a:lnTo>
                    <a:pt x="9010391" y="0"/>
                  </a:lnTo>
                  <a:lnTo>
                    <a:pt x="9010391" y="5258386"/>
                  </a:lnTo>
                  <a:lnTo>
                    <a:pt x="0" y="5258386"/>
                  </a:lnTo>
                  <a:lnTo>
                    <a:pt x="0" y="0"/>
                  </a:lnTo>
                  <a:close/>
                </a:path>
              </a:pathLst>
            </a:custGeom>
            <a:blipFill>
              <a:blip r:embed="rId8"/>
              <a:stretch>
                <a:fillRect l="0" t="0" r="0" b="0"/>
              </a:stretch>
            </a:blipFill>
          </p:spPr>
        </p:sp>
      </p:grpSp>
      <p:sp>
        <p:nvSpPr>
          <p:cNvPr name="TextBox 8" id="8"/>
          <p:cNvSpPr txBox="true"/>
          <p:nvPr/>
        </p:nvSpPr>
        <p:spPr>
          <a:xfrm rot="0">
            <a:off x="467786" y="9633020"/>
            <a:ext cx="155377" cy="391796"/>
          </a:xfrm>
          <a:prstGeom prst="rect">
            <a:avLst/>
          </a:prstGeom>
        </p:spPr>
        <p:txBody>
          <a:bodyPr anchor="t" rtlCol="false" tIns="0" lIns="0" bIns="0" rIns="0">
            <a:spAutoFit/>
          </a:bodyPr>
          <a:lstStyle/>
          <a:p>
            <a:pPr algn="ctr">
              <a:lnSpc>
                <a:spcPts val="3079"/>
              </a:lnSpc>
            </a:pPr>
            <a:r>
              <a:rPr lang="en-US" sz="2199">
                <a:solidFill>
                  <a:srgbClr val="283035"/>
                </a:solidFill>
                <a:latin typeface="Arimo"/>
              </a:rPr>
              <a:t>2</a:t>
            </a:r>
          </a:p>
        </p:txBody>
      </p:sp>
      <p:sp>
        <p:nvSpPr>
          <p:cNvPr name="TextBox 9" id="9"/>
          <p:cNvSpPr txBox="true"/>
          <p:nvPr/>
        </p:nvSpPr>
        <p:spPr>
          <a:xfrm rot="0">
            <a:off x="2839812" y="2492286"/>
            <a:ext cx="12608376" cy="781050"/>
          </a:xfrm>
          <a:prstGeom prst="rect">
            <a:avLst/>
          </a:prstGeom>
        </p:spPr>
        <p:txBody>
          <a:bodyPr anchor="t" rtlCol="false" tIns="0" lIns="0" bIns="0" rIns="0">
            <a:spAutoFit/>
          </a:bodyPr>
          <a:lstStyle/>
          <a:p>
            <a:pPr algn="ctr">
              <a:lnSpc>
                <a:spcPts val="6299"/>
              </a:lnSpc>
            </a:pPr>
            <a:r>
              <a:rPr lang="en-US" sz="4500">
                <a:solidFill>
                  <a:srgbClr val="674890"/>
                </a:solidFill>
                <a:latin typeface="Droid Serif Bold"/>
              </a:rPr>
              <a:t>Amount before and after transformation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13888879" y="2101283"/>
            <a:ext cx="14943376" cy="12144889"/>
          </a:xfrm>
          <a:custGeom>
            <a:avLst/>
            <a:gdLst/>
            <a:ahLst/>
            <a:cxnLst/>
            <a:rect r="r" b="b" t="t" l="l"/>
            <a:pathLst>
              <a:path h="12144889" w="14943376">
                <a:moveTo>
                  <a:pt x="0" y="0"/>
                </a:moveTo>
                <a:lnTo>
                  <a:pt x="14943376" y="0"/>
                </a:lnTo>
                <a:lnTo>
                  <a:pt x="14943376" y="12144889"/>
                </a:lnTo>
                <a:lnTo>
                  <a:pt x="0" y="1214488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Freeform 5" id="5"/>
          <p:cNvSpPr/>
          <p:nvPr/>
        </p:nvSpPr>
        <p:spPr>
          <a:xfrm flipH="false" flipV="false" rot="0">
            <a:off x="5147725" y="2658040"/>
            <a:ext cx="8665199" cy="7515107"/>
          </a:xfrm>
          <a:custGeom>
            <a:avLst/>
            <a:gdLst/>
            <a:ahLst/>
            <a:cxnLst/>
            <a:rect r="r" b="b" t="t" l="l"/>
            <a:pathLst>
              <a:path h="7515107" w="8665199">
                <a:moveTo>
                  <a:pt x="0" y="0"/>
                </a:moveTo>
                <a:lnTo>
                  <a:pt x="8665199" y="0"/>
                </a:lnTo>
                <a:lnTo>
                  <a:pt x="8665199" y="7515107"/>
                </a:lnTo>
                <a:lnTo>
                  <a:pt x="0" y="7515107"/>
                </a:lnTo>
                <a:lnTo>
                  <a:pt x="0" y="0"/>
                </a:lnTo>
                <a:close/>
              </a:path>
            </a:pathLst>
          </a:custGeom>
          <a:blipFill>
            <a:blip r:embed="rId7"/>
            <a:stretch>
              <a:fillRect l="0" t="0" r="0" b="0"/>
            </a:stretch>
          </a:blipFill>
        </p:spPr>
      </p:sp>
      <p:sp>
        <p:nvSpPr>
          <p:cNvPr name="TextBox 6" id="6"/>
          <p:cNvSpPr txBox="true"/>
          <p:nvPr/>
        </p:nvSpPr>
        <p:spPr>
          <a:xfrm rot="0">
            <a:off x="467786" y="9633020"/>
            <a:ext cx="155377" cy="391796"/>
          </a:xfrm>
          <a:prstGeom prst="rect">
            <a:avLst/>
          </a:prstGeom>
        </p:spPr>
        <p:txBody>
          <a:bodyPr anchor="t" rtlCol="false" tIns="0" lIns="0" bIns="0" rIns="0">
            <a:spAutoFit/>
          </a:bodyPr>
          <a:lstStyle/>
          <a:p>
            <a:pPr algn="ctr">
              <a:lnSpc>
                <a:spcPts val="3079"/>
              </a:lnSpc>
            </a:pPr>
            <a:r>
              <a:rPr lang="en-US" sz="2199">
                <a:solidFill>
                  <a:srgbClr val="283035"/>
                </a:solidFill>
                <a:latin typeface="Arimo"/>
              </a:rPr>
              <a:t>2</a:t>
            </a:r>
          </a:p>
        </p:txBody>
      </p:sp>
      <p:sp>
        <p:nvSpPr>
          <p:cNvPr name="TextBox 7" id="7"/>
          <p:cNvSpPr txBox="true"/>
          <p:nvPr/>
        </p:nvSpPr>
        <p:spPr>
          <a:xfrm rot="0">
            <a:off x="6118076" y="1795414"/>
            <a:ext cx="6051848" cy="781050"/>
          </a:xfrm>
          <a:prstGeom prst="rect">
            <a:avLst/>
          </a:prstGeom>
        </p:spPr>
        <p:txBody>
          <a:bodyPr anchor="t" rtlCol="false" tIns="0" lIns="0" bIns="0" rIns="0">
            <a:spAutoFit/>
          </a:bodyPr>
          <a:lstStyle/>
          <a:p>
            <a:pPr algn="ctr">
              <a:lnSpc>
                <a:spcPts val="6299"/>
              </a:lnSpc>
            </a:pPr>
            <a:r>
              <a:rPr lang="en-US" sz="4500">
                <a:solidFill>
                  <a:srgbClr val="674890"/>
                </a:solidFill>
                <a:latin typeface="Droid Serif Bold"/>
              </a:rPr>
              <a:t>Features Correlation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13888879" y="2101283"/>
            <a:ext cx="14943376" cy="12144889"/>
          </a:xfrm>
          <a:custGeom>
            <a:avLst/>
            <a:gdLst/>
            <a:ahLst/>
            <a:cxnLst/>
            <a:rect r="r" b="b" t="t" l="l"/>
            <a:pathLst>
              <a:path h="12144889" w="14943376">
                <a:moveTo>
                  <a:pt x="0" y="0"/>
                </a:moveTo>
                <a:lnTo>
                  <a:pt x="14943376" y="0"/>
                </a:lnTo>
                <a:lnTo>
                  <a:pt x="14943376" y="12144889"/>
                </a:lnTo>
                <a:lnTo>
                  <a:pt x="0" y="1214488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grpSp>
        <p:nvGrpSpPr>
          <p:cNvPr name="Group 5" id="5"/>
          <p:cNvGrpSpPr/>
          <p:nvPr/>
        </p:nvGrpSpPr>
        <p:grpSpPr>
          <a:xfrm rot="0">
            <a:off x="2903502" y="3533291"/>
            <a:ext cx="11495574" cy="5725009"/>
            <a:chOff x="0" y="0"/>
            <a:chExt cx="15327432" cy="7633345"/>
          </a:xfrm>
        </p:grpSpPr>
        <p:sp>
          <p:nvSpPr>
            <p:cNvPr name="Freeform 6" id="6"/>
            <p:cNvSpPr/>
            <p:nvPr/>
          </p:nvSpPr>
          <p:spPr>
            <a:xfrm flipH="false" flipV="false" rot="0">
              <a:off x="0" y="0"/>
              <a:ext cx="6923267" cy="7633345"/>
            </a:xfrm>
            <a:custGeom>
              <a:avLst/>
              <a:gdLst/>
              <a:ahLst/>
              <a:cxnLst/>
              <a:rect r="r" b="b" t="t" l="l"/>
              <a:pathLst>
                <a:path h="7633345" w="6923267">
                  <a:moveTo>
                    <a:pt x="0" y="0"/>
                  </a:moveTo>
                  <a:lnTo>
                    <a:pt x="6923267" y="0"/>
                  </a:lnTo>
                  <a:lnTo>
                    <a:pt x="6923267" y="7633345"/>
                  </a:lnTo>
                  <a:lnTo>
                    <a:pt x="0" y="7633345"/>
                  </a:lnTo>
                  <a:lnTo>
                    <a:pt x="0" y="0"/>
                  </a:lnTo>
                  <a:close/>
                </a:path>
              </a:pathLst>
            </a:custGeom>
            <a:blipFill>
              <a:blip r:embed="rId7"/>
              <a:stretch>
                <a:fillRect l="0" t="0" r="0" b="0"/>
              </a:stretch>
            </a:blipFill>
          </p:spPr>
        </p:sp>
        <p:sp>
          <p:nvSpPr>
            <p:cNvPr name="Freeform 7" id="7"/>
            <p:cNvSpPr/>
            <p:nvPr/>
          </p:nvSpPr>
          <p:spPr>
            <a:xfrm flipH="false" flipV="false" rot="0">
              <a:off x="7219542" y="0"/>
              <a:ext cx="8107890" cy="7633345"/>
            </a:xfrm>
            <a:custGeom>
              <a:avLst/>
              <a:gdLst/>
              <a:ahLst/>
              <a:cxnLst/>
              <a:rect r="r" b="b" t="t" l="l"/>
              <a:pathLst>
                <a:path h="7633345" w="8107890">
                  <a:moveTo>
                    <a:pt x="0" y="0"/>
                  </a:moveTo>
                  <a:lnTo>
                    <a:pt x="8107890" y="0"/>
                  </a:lnTo>
                  <a:lnTo>
                    <a:pt x="8107890" y="7633345"/>
                  </a:lnTo>
                  <a:lnTo>
                    <a:pt x="0" y="7633345"/>
                  </a:lnTo>
                  <a:lnTo>
                    <a:pt x="0" y="0"/>
                  </a:lnTo>
                  <a:close/>
                </a:path>
              </a:pathLst>
            </a:custGeom>
            <a:blipFill>
              <a:blip r:embed="rId8"/>
              <a:stretch>
                <a:fillRect l="-1214" t="0" r="-1214" b="0"/>
              </a:stretch>
            </a:blipFill>
          </p:spPr>
        </p:sp>
      </p:grpSp>
      <p:sp>
        <p:nvSpPr>
          <p:cNvPr name="TextBox 8" id="8"/>
          <p:cNvSpPr txBox="true"/>
          <p:nvPr/>
        </p:nvSpPr>
        <p:spPr>
          <a:xfrm rot="0">
            <a:off x="467786" y="9633020"/>
            <a:ext cx="155377" cy="391796"/>
          </a:xfrm>
          <a:prstGeom prst="rect">
            <a:avLst/>
          </a:prstGeom>
        </p:spPr>
        <p:txBody>
          <a:bodyPr anchor="t" rtlCol="false" tIns="0" lIns="0" bIns="0" rIns="0">
            <a:spAutoFit/>
          </a:bodyPr>
          <a:lstStyle/>
          <a:p>
            <a:pPr algn="ctr">
              <a:lnSpc>
                <a:spcPts val="3079"/>
              </a:lnSpc>
            </a:pPr>
            <a:r>
              <a:rPr lang="en-US" sz="2199">
                <a:solidFill>
                  <a:srgbClr val="283035"/>
                </a:solidFill>
                <a:latin typeface="Arimo"/>
              </a:rPr>
              <a:t>2</a:t>
            </a:r>
          </a:p>
        </p:txBody>
      </p:sp>
      <p:sp>
        <p:nvSpPr>
          <p:cNvPr name="TextBox 9" id="9"/>
          <p:cNvSpPr txBox="true"/>
          <p:nvPr/>
        </p:nvSpPr>
        <p:spPr>
          <a:xfrm rot="0">
            <a:off x="6541368" y="2014489"/>
            <a:ext cx="5205264" cy="781050"/>
          </a:xfrm>
          <a:prstGeom prst="rect">
            <a:avLst/>
          </a:prstGeom>
        </p:spPr>
        <p:txBody>
          <a:bodyPr anchor="t" rtlCol="false" tIns="0" lIns="0" bIns="0" rIns="0">
            <a:spAutoFit/>
          </a:bodyPr>
          <a:lstStyle/>
          <a:p>
            <a:pPr algn="ctr">
              <a:lnSpc>
                <a:spcPts val="6299"/>
              </a:lnSpc>
            </a:pPr>
            <a:r>
              <a:rPr lang="en-US" sz="4500">
                <a:solidFill>
                  <a:srgbClr val="674890"/>
                </a:solidFill>
                <a:latin typeface="Droid Serif Bold"/>
              </a:rPr>
              <a:t>Are they outliers?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00000">
            <a:off x="12434448" y="3287462"/>
            <a:ext cx="13412715" cy="10900879"/>
          </a:xfrm>
          <a:custGeom>
            <a:avLst/>
            <a:gdLst/>
            <a:ahLst/>
            <a:cxnLst/>
            <a:rect r="r" b="b" t="t" l="l"/>
            <a:pathLst>
              <a:path h="10900879" w="13412715">
                <a:moveTo>
                  <a:pt x="0" y="0"/>
                </a:moveTo>
                <a:lnTo>
                  <a:pt x="13412715" y="0"/>
                </a:lnTo>
                <a:lnTo>
                  <a:pt x="13412715" y="10900879"/>
                </a:lnTo>
                <a:lnTo>
                  <a:pt x="0" y="1090087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Freeform 5" id="5"/>
          <p:cNvSpPr/>
          <p:nvPr/>
        </p:nvSpPr>
        <p:spPr>
          <a:xfrm flipH="false" flipV="false" rot="0">
            <a:off x="5622971" y="5143500"/>
            <a:ext cx="7312326" cy="5143500"/>
          </a:xfrm>
          <a:custGeom>
            <a:avLst/>
            <a:gdLst/>
            <a:ahLst/>
            <a:cxnLst/>
            <a:rect r="r" b="b" t="t" l="l"/>
            <a:pathLst>
              <a:path h="5143500" w="7312326">
                <a:moveTo>
                  <a:pt x="0" y="0"/>
                </a:moveTo>
                <a:lnTo>
                  <a:pt x="7312326" y="0"/>
                </a:lnTo>
                <a:lnTo>
                  <a:pt x="7312326" y="5143500"/>
                </a:lnTo>
                <a:lnTo>
                  <a:pt x="0" y="5143500"/>
                </a:lnTo>
                <a:lnTo>
                  <a:pt x="0" y="0"/>
                </a:lnTo>
                <a:close/>
              </a:path>
            </a:pathLst>
          </a:custGeom>
          <a:blipFill>
            <a:blip r:embed="rId7"/>
            <a:stretch>
              <a:fillRect l="0" t="0" r="0" b="0"/>
            </a:stretch>
          </a:blipFill>
        </p:spPr>
      </p:sp>
      <p:sp>
        <p:nvSpPr>
          <p:cNvPr name="TextBox 6" id="6"/>
          <p:cNvSpPr txBox="true"/>
          <p:nvPr/>
        </p:nvSpPr>
        <p:spPr>
          <a:xfrm rot="0">
            <a:off x="3465560" y="4194165"/>
            <a:ext cx="11356880" cy="949335"/>
          </a:xfrm>
          <a:prstGeom prst="rect">
            <a:avLst/>
          </a:prstGeom>
        </p:spPr>
        <p:txBody>
          <a:bodyPr anchor="t" rtlCol="false" tIns="0" lIns="0" bIns="0" rIns="0">
            <a:spAutoFit/>
          </a:bodyPr>
          <a:lstStyle/>
          <a:p>
            <a:pPr algn="ctr">
              <a:lnSpc>
                <a:spcPts val="7000"/>
              </a:lnSpc>
            </a:pPr>
            <a:r>
              <a:rPr lang="en-US" sz="7000">
                <a:solidFill>
                  <a:srgbClr val="674890"/>
                </a:solidFill>
                <a:latin typeface="Droid Serif Bold"/>
              </a:rPr>
              <a:t>Predictive Model</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00000">
            <a:off x="12434448" y="3287462"/>
            <a:ext cx="13412715" cy="10900879"/>
          </a:xfrm>
          <a:custGeom>
            <a:avLst/>
            <a:gdLst/>
            <a:ahLst/>
            <a:cxnLst/>
            <a:rect r="r" b="b" t="t" l="l"/>
            <a:pathLst>
              <a:path h="10900879" w="13412715">
                <a:moveTo>
                  <a:pt x="0" y="0"/>
                </a:moveTo>
                <a:lnTo>
                  <a:pt x="13412715" y="0"/>
                </a:lnTo>
                <a:lnTo>
                  <a:pt x="13412715" y="10900879"/>
                </a:lnTo>
                <a:lnTo>
                  <a:pt x="0" y="1090087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Freeform 5" id="5"/>
          <p:cNvSpPr/>
          <p:nvPr/>
        </p:nvSpPr>
        <p:spPr>
          <a:xfrm flipH="false" flipV="false" rot="0">
            <a:off x="3924564" y="4223625"/>
            <a:ext cx="10438872" cy="1597532"/>
          </a:xfrm>
          <a:custGeom>
            <a:avLst/>
            <a:gdLst/>
            <a:ahLst/>
            <a:cxnLst/>
            <a:rect r="r" b="b" t="t" l="l"/>
            <a:pathLst>
              <a:path h="1597532" w="10438872">
                <a:moveTo>
                  <a:pt x="0" y="0"/>
                </a:moveTo>
                <a:lnTo>
                  <a:pt x="10438872" y="0"/>
                </a:lnTo>
                <a:lnTo>
                  <a:pt x="10438872" y="1597533"/>
                </a:lnTo>
                <a:lnTo>
                  <a:pt x="0" y="1597533"/>
                </a:lnTo>
                <a:lnTo>
                  <a:pt x="0" y="0"/>
                </a:lnTo>
                <a:close/>
              </a:path>
            </a:pathLst>
          </a:custGeom>
          <a:blipFill>
            <a:blip r:embed="rId7"/>
            <a:stretch>
              <a:fillRect l="0" t="0" r="0" b="-2615"/>
            </a:stretch>
          </a:blipFill>
        </p:spPr>
      </p:sp>
      <p:sp>
        <p:nvSpPr>
          <p:cNvPr name="Freeform 6" id="6"/>
          <p:cNvSpPr/>
          <p:nvPr/>
        </p:nvSpPr>
        <p:spPr>
          <a:xfrm flipH="false" flipV="false" rot="0">
            <a:off x="6279808" y="6211247"/>
            <a:ext cx="5728383" cy="3421118"/>
          </a:xfrm>
          <a:custGeom>
            <a:avLst/>
            <a:gdLst/>
            <a:ahLst/>
            <a:cxnLst/>
            <a:rect r="r" b="b" t="t" l="l"/>
            <a:pathLst>
              <a:path h="3421118" w="5728383">
                <a:moveTo>
                  <a:pt x="0" y="0"/>
                </a:moveTo>
                <a:lnTo>
                  <a:pt x="5728384" y="0"/>
                </a:lnTo>
                <a:lnTo>
                  <a:pt x="5728384" y="3421118"/>
                </a:lnTo>
                <a:lnTo>
                  <a:pt x="0" y="3421118"/>
                </a:lnTo>
                <a:lnTo>
                  <a:pt x="0" y="0"/>
                </a:lnTo>
                <a:close/>
              </a:path>
            </a:pathLst>
          </a:custGeom>
          <a:blipFill>
            <a:blip r:embed="rId8"/>
            <a:stretch>
              <a:fillRect l="0" t="0" r="0" b="0"/>
            </a:stretch>
          </a:blipFill>
        </p:spPr>
      </p:sp>
      <p:sp>
        <p:nvSpPr>
          <p:cNvPr name="TextBox 7" id="7"/>
          <p:cNvSpPr txBox="true"/>
          <p:nvPr/>
        </p:nvSpPr>
        <p:spPr>
          <a:xfrm rot="0">
            <a:off x="3465560" y="3024954"/>
            <a:ext cx="11356880" cy="949335"/>
          </a:xfrm>
          <a:prstGeom prst="rect">
            <a:avLst/>
          </a:prstGeom>
        </p:spPr>
        <p:txBody>
          <a:bodyPr anchor="t" rtlCol="false" tIns="0" lIns="0" bIns="0" rIns="0">
            <a:spAutoFit/>
          </a:bodyPr>
          <a:lstStyle/>
          <a:p>
            <a:pPr algn="ctr">
              <a:lnSpc>
                <a:spcPts val="7000"/>
              </a:lnSpc>
            </a:pPr>
            <a:r>
              <a:rPr lang="en-US" sz="7000">
                <a:solidFill>
                  <a:srgbClr val="674890"/>
                </a:solidFill>
                <a:latin typeface="Droid Serif Bold"/>
              </a:rPr>
              <a:t>Over/Under Sampling</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00000">
            <a:off x="12434448" y="3287462"/>
            <a:ext cx="13412715" cy="10900879"/>
          </a:xfrm>
          <a:custGeom>
            <a:avLst/>
            <a:gdLst/>
            <a:ahLst/>
            <a:cxnLst/>
            <a:rect r="r" b="b" t="t" l="l"/>
            <a:pathLst>
              <a:path h="10900879" w="13412715">
                <a:moveTo>
                  <a:pt x="0" y="0"/>
                </a:moveTo>
                <a:lnTo>
                  <a:pt x="13412715" y="0"/>
                </a:lnTo>
                <a:lnTo>
                  <a:pt x="13412715" y="10900879"/>
                </a:lnTo>
                <a:lnTo>
                  <a:pt x="0" y="1090087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TextBox 5" id="5"/>
          <p:cNvSpPr txBox="true"/>
          <p:nvPr/>
        </p:nvSpPr>
        <p:spPr>
          <a:xfrm rot="0">
            <a:off x="4493449" y="4280973"/>
            <a:ext cx="9301102" cy="3781103"/>
          </a:xfrm>
          <a:prstGeom prst="rect">
            <a:avLst/>
          </a:prstGeom>
        </p:spPr>
        <p:txBody>
          <a:bodyPr anchor="t" rtlCol="false" tIns="0" lIns="0" bIns="0" rIns="0">
            <a:spAutoFit/>
          </a:bodyPr>
          <a:lstStyle/>
          <a:p>
            <a:pPr algn="l">
              <a:lnSpc>
                <a:spcPts val="5006"/>
              </a:lnSpc>
              <a:spcBef>
                <a:spcPct val="0"/>
              </a:spcBef>
            </a:pPr>
            <a:r>
              <a:rPr lang="en-US" sz="3575" strike="noStrike" u="none">
                <a:solidFill>
                  <a:srgbClr val="000000"/>
                </a:solidFill>
                <a:latin typeface="Canva Sans Bold"/>
              </a:rPr>
              <a:t>Classification algorithms we applied:</a:t>
            </a:r>
          </a:p>
          <a:p>
            <a:pPr algn="l" marL="772013" indent="-386006" lvl="1">
              <a:lnSpc>
                <a:spcPts val="5006"/>
              </a:lnSpc>
              <a:spcBef>
                <a:spcPct val="0"/>
              </a:spcBef>
              <a:buFont typeface="Arial"/>
              <a:buChar char="•"/>
            </a:pPr>
            <a:r>
              <a:rPr lang="en-US" sz="3575" strike="noStrike" u="none">
                <a:solidFill>
                  <a:srgbClr val="000000"/>
                </a:solidFill>
                <a:latin typeface="Canva Sans"/>
              </a:rPr>
              <a:t>Logistic Regression</a:t>
            </a:r>
          </a:p>
          <a:p>
            <a:pPr algn="l" marL="772013" indent="-386006" lvl="1">
              <a:lnSpc>
                <a:spcPts val="5006"/>
              </a:lnSpc>
              <a:spcBef>
                <a:spcPct val="0"/>
              </a:spcBef>
              <a:buFont typeface="Arial"/>
              <a:buChar char="•"/>
            </a:pPr>
            <a:r>
              <a:rPr lang="en-US" sz="3575" strike="noStrike" u="none">
                <a:solidFill>
                  <a:srgbClr val="000000"/>
                </a:solidFill>
                <a:latin typeface="Canva Sans"/>
              </a:rPr>
              <a:t>Random Forest Classifier</a:t>
            </a:r>
          </a:p>
          <a:p>
            <a:pPr algn="l" marL="772013" indent="-386006" lvl="1">
              <a:lnSpc>
                <a:spcPts val="5006"/>
              </a:lnSpc>
              <a:spcBef>
                <a:spcPct val="0"/>
              </a:spcBef>
              <a:buFont typeface="Arial"/>
              <a:buChar char="•"/>
            </a:pPr>
            <a:r>
              <a:rPr lang="en-US" sz="3575" strike="noStrike" u="none">
                <a:solidFill>
                  <a:srgbClr val="000000"/>
                </a:solidFill>
                <a:latin typeface="Canva Sans"/>
              </a:rPr>
              <a:t>XGBoost Classifier</a:t>
            </a:r>
          </a:p>
          <a:p>
            <a:pPr algn="l" marL="772013" indent="-386006" lvl="1">
              <a:lnSpc>
                <a:spcPts val="5006"/>
              </a:lnSpc>
              <a:spcBef>
                <a:spcPct val="0"/>
              </a:spcBef>
              <a:buFont typeface="Arial"/>
              <a:buChar char="•"/>
            </a:pPr>
            <a:r>
              <a:rPr lang="en-US" sz="3575" strike="noStrike" u="none">
                <a:solidFill>
                  <a:srgbClr val="000000"/>
                </a:solidFill>
                <a:latin typeface="Canva Sans"/>
              </a:rPr>
              <a:t>Neural Network</a:t>
            </a:r>
          </a:p>
          <a:p>
            <a:pPr algn="l">
              <a:lnSpc>
                <a:spcPts val="5006"/>
              </a:lnSpc>
              <a:spcBef>
                <a:spcPct val="0"/>
              </a:spcBef>
            </a:pPr>
          </a:p>
        </p:txBody>
      </p:sp>
      <p:sp>
        <p:nvSpPr>
          <p:cNvPr name="TextBox 6" id="6"/>
          <p:cNvSpPr txBox="true"/>
          <p:nvPr/>
        </p:nvSpPr>
        <p:spPr>
          <a:xfrm rot="0">
            <a:off x="5394772" y="2680798"/>
            <a:ext cx="7498457" cy="781025"/>
          </a:xfrm>
          <a:prstGeom prst="rect">
            <a:avLst/>
          </a:prstGeom>
        </p:spPr>
        <p:txBody>
          <a:bodyPr anchor="t" rtlCol="false" tIns="0" lIns="0" bIns="0" rIns="0">
            <a:spAutoFit/>
          </a:bodyPr>
          <a:lstStyle/>
          <a:p>
            <a:pPr algn="ctr">
              <a:lnSpc>
                <a:spcPts val="6299"/>
              </a:lnSpc>
            </a:pPr>
            <a:r>
              <a:rPr lang="en-US" sz="4500">
                <a:solidFill>
                  <a:srgbClr val="674890"/>
                </a:solidFill>
                <a:latin typeface="Droid Serif Bold"/>
              </a:rPr>
              <a:t>Predictive Model Building</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00000">
            <a:off x="13475025" y="3597705"/>
            <a:ext cx="12500645" cy="10159615"/>
          </a:xfrm>
          <a:custGeom>
            <a:avLst/>
            <a:gdLst/>
            <a:ahLst/>
            <a:cxnLst/>
            <a:rect r="r" b="b" t="t" l="l"/>
            <a:pathLst>
              <a:path h="10159615" w="12500645">
                <a:moveTo>
                  <a:pt x="0" y="0"/>
                </a:moveTo>
                <a:lnTo>
                  <a:pt x="12500645" y="0"/>
                </a:lnTo>
                <a:lnTo>
                  <a:pt x="12500645" y="10159615"/>
                </a:lnTo>
                <a:lnTo>
                  <a:pt x="0" y="1015961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Freeform 5" id="5"/>
          <p:cNvSpPr/>
          <p:nvPr/>
        </p:nvSpPr>
        <p:spPr>
          <a:xfrm flipH="false" flipV="false" rot="0">
            <a:off x="4141460" y="2833614"/>
            <a:ext cx="10005080" cy="7215880"/>
          </a:xfrm>
          <a:custGeom>
            <a:avLst/>
            <a:gdLst/>
            <a:ahLst/>
            <a:cxnLst/>
            <a:rect r="r" b="b" t="t" l="l"/>
            <a:pathLst>
              <a:path h="7215880" w="10005080">
                <a:moveTo>
                  <a:pt x="0" y="0"/>
                </a:moveTo>
                <a:lnTo>
                  <a:pt x="10005080" y="0"/>
                </a:lnTo>
                <a:lnTo>
                  <a:pt x="10005080" y="7215880"/>
                </a:lnTo>
                <a:lnTo>
                  <a:pt x="0" y="7215880"/>
                </a:lnTo>
                <a:lnTo>
                  <a:pt x="0" y="0"/>
                </a:lnTo>
                <a:close/>
              </a:path>
            </a:pathLst>
          </a:custGeom>
          <a:blipFill>
            <a:blip r:embed="rId7"/>
            <a:stretch>
              <a:fillRect l="0" t="0" r="0" b="0"/>
            </a:stretch>
          </a:blipFill>
        </p:spPr>
      </p:sp>
      <p:sp>
        <p:nvSpPr>
          <p:cNvPr name="TextBox 6" id="6"/>
          <p:cNvSpPr txBox="true"/>
          <p:nvPr/>
        </p:nvSpPr>
        <p:spPr>
          <a:xfrm rot="0">
            <a:off x="3389933" y="1919239"/>
            <a:ext cx="11508135" cy="781025"/>
          </a:xfrm>
          <a:prstGeom prst="rect">
            <a:avLst/>
          </a:prstGeom>
        </p:spPr>
        <p:txBody>
          <a:bodyPr anchor="t" rtlCol="false" tIns="0" lIns="0" bIns="0" rIns="0">
            <a:spAutoFit/>
          </a:bodyPr>
          <a:lstStyle/>
          <a:p>
            <a:pPr algn="ctr">
              <a:lnSpc>
                <a:spcPts val="6299"/>
              </a:lnSpc>
            </a:pPr>
            <a:r>
              <a:rPr lang="en-US" sz="4500">
                <a:solidFill>
                  <a:srgbClr val="674890"/>
                </a:solidFill>
                <a:latin typeface="Droid Serif Bold"/>
              </a:rPr>
              <a:t>Features Importance for the Best Model</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478950">
            <a:off x="8709834" y="3465623"/>
            <a:ext cx="16222431" cy="13184412"/>
          </a:xfrm>
          <a:custGeom>
            <a:avLst/>
            <a:gdLst/>
            <a:ahLst/>
            <a:cxnLst/>
            <a:rect r="r" b="b" t="t" l="l"/>
            <a:pathLst>
              <a:path h="13184412" w="16222431">
                <a:moveTo>
                  <a:pt x="0" y="0"/>
                </a:moveTo>
                <a:lnTo>
                  <a:pt x="16222432" y="0"/>
                </a:lnTo>
                <a:lnTo>
                  <a:pt x="16222432" y="13184413"/>
                </a:lnTo>
                <a:lnTo>
                  <a:pt x="0" y="13184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Freeform 5" id="5"/>
          <p:cNvSpPr/>
          <p:nvPr/>
        </p:nvSpPr>
        <p:spPr>
          <a:xfrm flipH="false" flipV="false" rot="0">
            <a:off x="345278" y="5331093"/>
            <a:ext cx="4955907" cy="4955907"/>
          </a:xfrm>
          <a:custGeom>
            <a:avLst/>
            <a:gdLst/>
            <a:ahLst/>
            <a:cxnLst/>
            <a:rect r="r" b="b" t="t" l="l"/>
            <a:pathLst>
              <a:path h="4955907" w="4955907">
                <a:moveTo>
                  <a:pt x="0" y="0"/>
                </a:moveTo>
                <a:lnTo>
                  <a:pt x="4955907" y="0"/>
                </a:lnTo>
                <a:lnTo>
                  <a:pt x="4955907" y="4955907"/>
                </a:lnTo>
                <a:lnTo>
                  <a:pt x="0" y="4955907"/>
                </a:lnTo>
                <a:lnTo>
                  <a:pt x="0" y="0"/>
                </a:lnTo>
                <a:close/>
              </a:path>
            </a:pathLst>
          </a:custGeom>
          <a:blipFill>
            <a:blip r:embed="rId7"/>
            <a:stretch>
              <a:fillRect l="0" t="0" r="0" b="0"/>
            </a:stretch>
          </a:blipFill>
        </p:spPr>
      </p:sp>
      <p:sp>
        <p:nvSpPr>
          <p:cNvPr name="TextBox 6" id="6"/>
          <p:cNvSpPr txBox="true"/>
          <p:nvPr/>
        </p:nvSpPr>
        <p:spPr>
          <a:xfrm rot="0">
            <a:off x="3465560" y="4391342"/>
            <a:ext cx="11356880" cy="939750"/>
          </a:xfrm>
          <a:prstGeom prst="rect">
            <a:avLst/>
          </a:prstGeom>
        </p:spPr>
        <p:txBody>
          <a:bodyPr anchor="t" rtlCol="false" tIns="0" lIns="0" bIns="0" rIns="0">
            <a:spAutoFit/>
          </a:bodyPr>
          <a:lstStyle/>
          <a:p>
            <a:pPr algn="ctr">
              <a:lnSpc>
                <a:spcPts val="6999"/>
              </a:lnSpc>
            </a:pPr>
            <a:r>
              <a:rPr lang="en-US" sz="6999">
                <a:solidFill>
                  <a:srgbClr val="674890"/>
                </a:solidFill>
                <a:latin typeface="Droid Serif Bold"/>
              </a:rPr>
              <a:t>Model Deployment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18269">
            <a:off x="14855636" y="4592337"/>
            <a:ext cx="14910700" cy="12118332"/>
          </a:xfrm>
          <a:custGeom>
            <a:avLst/>
            <a:gdLst/>
            <a:ahLst/>
            <a:cxnLst/>
            <a:rect r="r" b="b" t="t" l="l"/>
            <a:pathLst>
              <a:path h="12118332" w="14910700">
                <a:moveTo>
                  <a:pt x="0" y="0"/>
                </a:moveTo>
                <a:lnTo>
                  <a:pt x="14910700" y="0"/>
                </a:lnTo>
                <a:lnTo>
                  <a:pt x="14910700" y="12118332"/>
                </a:lnTo>
                <a:lnTo>
                  <a:pt x="0" y="121183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5" id="5"/>
          <p:cNvSpPr/>
          <p:nvPr/>
        </p:nvSpPr>
        <p:spPr>
          <a:xfrm flipH="false" flipV="false" rot="0">
            <a:off x="3464644" y="2725380"/>
            <a:ext cx="10710708" cy="6005525"/>
          </a:xfrm>
          <a:custGeom>
            <a:avLst/>
            <a:gdLst/>
            <a:ahLst/>
            <a:cxnLst/>
            <a:rect r="r" b="b" t="t" l="l"/>
            <a:pathLst>
              <a:path h="6005525" w="10710708">
                <a:moveTo>
                  <a:pt x="0" y="0"/>
                </a:moveTo>
                <a:lnTo>
                  <a:pt x="10710708" y="0"/>
                </a:lnTo>
                <a:lnTo>
                  <a:pt x="10710708" y="6005525"/>
                </a:lnTo>
                <a:lnTo>
                  <a:pt x="0" y="6005525"/>
                </a:lnTo>
                <a:lnTo>
                  <a:pt x="0" y="0"/>
                </a:lnTo>
                <a:close/>
              </a:path>
            </a:pathLst>
          </a:custGeom>
          <a:blipFill>
            <a:blip r:embed="rId6"/>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12687330" y="4968668"/>
            <a:ext cx="14943376" cy="12144889"/>
          </a:xfrm>
          <a:custGeom>
            <a:avLst/>
            <a:gdLst/>
            <a:ahLst/>
            <a:cxnLst/>
            <a:rect r="r" b="b" t="t" l="l"/>
            <a:pathLst>
              <a:path h="12144889" w="14943376">
                <a:moveTo>
                  <a:pt x="0" y="0"/>
                </a:moveTo>
                <a:lnTo>
                  <a:pt x="14943377" y="0"/>
                </a:lnTo>
                <a:lnTo>
                  <a:pt x="14943377" y="12144889"/>
                </a:lnTo>
                <a:lnTo>
                  <a:pt x="0" y="121448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5" id="5"/>
          <p:cNvSpPr/>
          <p:nvPr/>
        </p:nvSpPr>
        <p:spPr>
          <a:xfrm flipH="false" flipV="false" rot="0">
            <a:off x="2590494" y="5712523"/>
            <a:ext cx="13107011" cy="4574477"/>
          </a:xfrm>
          <a:custGeom>
            <a:avLst/>
            <a:gdLst/>
            <a:ahLst/>
            <a:cxnLst/>
            <a:rect r="r" b="b" t="t" l="l"/>
            <a:pathLst>
              <a:path h="4574477" w="13107011">
                <a:moveTo>
                  <a:pt x="0" y="0"/>
                </a:moveTo>
                <a:lnTo>
                  <a:pt x="13107012" y="0"/>
                </a:lnTo>
                <a:lnTo>
                  <a:pt x="13107012" y="4574477"/>
                </a:lnTo>
                <a:lnTo>
                  <a:pt x="0" y="4574477"/>
                </a:lnTo>
                <a:lnTo>
                  <a:pt x="0" y="0"/>
                </a:lnTo>
                <a:close/>
              </a:path>
            </a:pathLst>
          </a:custGeom>
          <a:blipFill>
            <a:blip r:embed="rId6"/>
            <a:stretch>
              <a:fillRect l="0" t="0" r="0" b="0"/>
            </a:stretch>
          </a:blipFill>
        </p:spPr>
      </p:sp>
      <p:sp>
        <p:nvSpPr>
          <p:cNvPr name="TextBox 6" id="6"/>
          <p:cNvSpPr txBox="true"/>
          <p:nvPr/>
        </p:nvSpPr>
        <p:spPr>
          <a:xfrm rot="0">
            <a:off x="4893465" y="2274463"/>
            <a:ext cx="8114705" cy="781050"/>
          </a:xfrm>
          <a:prstGeom prst="rect">
            <a:avLst/>
          </a:prstGeom>
        </p:spPr>
        <p:txBody>
          <a:bodyPr anchor="t" rtlCol="false" tIns="0" lIns="0" bIns="0" rIns="0">
            <a:spAutoFit/>
          </a:bodyPr>
          <a:lstStyle/>
          <a:p>
            <a:pPr algn="ctr">
              <a:lnSpc>
                <a:spcPts val="6299"/>
              </a:lnSpc>
              <a:spcBef>
                <a:spcPct val="0"/>
              </a:spcBef>
            </a:pPr>
            <a:r>
              <a:rPr lang="en-US" sz="4500">
                <a:solidFill>
                  <a:srgbClr val="674890"/>
                </a:solidFill>
                <a:latin typeface="Droid Serif Bold"/>
              </a:rPr>
              <a:t>What is Model Deployment?</a:t>
            </a:r>
          </a:p>
        </p:txBody>
      </p:sp>
      <p:sp>
        <p:nvSpPr>
          <p:cNvPr name="TextBox 7" id="7"/>
          <p:cNvSpPr txBox="true"/>
          <p:nvPr/>
        </p:nvSpPr>
        <p:spPr>
          <a:xfrm rot="0">
            <a:off x="1028700" y="3333409"/>
            <a:ext cx="16230600" cy="1526466"/>
          </a:xfrm>
          <a:prstGeom prst="rect">
            <a:avLst/>
          </a:prstGeom>
        </p:spPr>
        <p:txBody>
          <a:bodyPr anchor="t" rtlCol="false" tIns="0" lIns="0" bIns="0" rIns="0">
            <a:spAutoFit/>
          </a:bodyPr>
          <a:lstStyle/>
          <a:p>
            <a:pPr algn="just">
              <a:lnSpc>
                <a:spcPts val="4060"/>
              </a:lnSpc>
            </a:pPr>
            <a:r>
              <a:rPr lang="en-US" sz="2900">
                <a:solidFill>
                  <a:srgbClr val="000000"/>
                </a:solidFill>
                <a:latin typeface="Canva Sans Bold"/>
              </a:rPr>
              <a:t>Deployment means putting a machine learning model into action in a real business setting to make decisions based on data. It's one of the last steps in the machine learning process.</a:t>
            </a:r>
          </a:p>
          <a:p>
            <a:pPr algn="just">
              <a:lnSpc>
                <a:spcPts val="4060"/>
              </a:lnSpc>
            </a:pPr>
            <a:r>
              <a:rPr lang="en-US" sz="2900">
                <a:solidFill>
                  <a:srgbClr val="000000"/>
                </a:solidFill>
                <a:latin typeface="Canva Sans Bold"/>
              </a:rPr>
              <a:t>In this project we deployed our ML model with Streamlit on AWS.</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12687330" y="4968668"/>
            <a:ext cx="14943376" cy="12144889"/>
          </a:xfrm>
          <a:custGeom>
            <a:avLst/>
            <a:gdLst/>
            <a:ahLst/>
            <a:cxnLst/>
            <a:rect r="r" b="b" t="t" l="l"/>
            <a:pathLst>
              <a:path h="12144889" w="14943376">
                <a:moveTo>
                  <a:pt x="0" y="0"/>
                </a:moveTo>
                <a:lnTo>
                  <a:pt x="14943377" y="0"/>
                </a:lnTo>
                <a:lnTo>
                  <a:pt x="14943377" y="12144889"/>
                </a:lnTo>
                <a:lnTo>
                  <a:pt x="0" y="121448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TextBox 5" id="5"/>
          <p:cNvSpPr txBox="true"/>
          <p:nvPr/>
        </p:nvSpPr>
        <p:spPr>
          <a:xfrm rot="0">
            <a:off x="8375005" y="9631045"/>
            <a:ext cx="1537990" cy="655955"/>
          </a:xfrm>
          <a:prstGeom prst="rect">
            <a:avLst/>
          </a:prstGeom>
        </p:spPr>
        <p:txBody>
          <a:bodyPr anchor="t" rtlCol="false" tIns="0" lIns="0" bIns="0" rIns="0">
            <a:spAutoFit/>
          </a:bodyPr>
          <a:lstStyle/>
          <a:p>
            <a:pPr algn="ctr">
              <a:lnSpc>
                <a:spcPts val="5320"/>
              </a:lnSpc>
              <a:spcBef>
                <a:spcPct val="0"/>
              </a:spcBef>
            </a:pPr>
            <a:r>
              <a:rPr lang="en-US" sz="3800">
                <a:solidFill>
                  <a:srgbClr val="000000"/>
                </a:solidFill>
                <a:latin typeface="Droid Serif Bold"/>
              </a:rPr>
              <a:t>Page 1</a:t>
            </a:r>
          </a:p>
        </p:txBody>
      </p:sp>
      <p:sp>
        <p:nvSpPr>
          <p:cNvPr name="TextBox 6" id="6"/>
          <p:cNvSpPr txBox="true"/>
          <p:nvPr/>
        </p:nvSpPr>
        <p:spPr>
          <a:xfrm rot="0">
            <a:off x="6069757" y="1919239"/>
            <a:ext cx="6148487" cy="781050"/>
          </a:xfrm>
          <a:prstGeom prst="rect">
            <a:avLst/>
          </a:prstGeom>
        </p:spPr>
        <p:txBody>
          <a:bodyPr anchor="t" rtlCol="false" tIns="0" lIns="0" bIns="0" rIns="0">
            <a:spAutoFit/>
          </a:bodyPr>
          <a:lstStyle/>
          <a:p>
            <a:pPr algn="ctr">
              <a:lnSpc>
                <a:spcPts val="6299"/>
              </a:lnSpc>
              <a:spcBef>
                <a:spcPct val="0"/>
              </a:spcBef>
            </a:pPr>
            <a:r>
              <a:rPr lang="en-US" sz="4500">
                <a:solidFill>
                  <a:srgbClr val="674890"/>
                </a:solidFill>
                <a:latin typeface="Droid Serif Bold"/>
              </a:rPr>
              <a:t>Fraud Detection App</a:t>
            </a:r>
            <a:r>
              <a:rPr lang="en-US" sz="4500">
                <a:solidFill>
                  <a:srgbClr val="674890"/>
                </a:solidFill>
                <a:latin typeface="Droid Serif Bold"/>
              </a:rPr>
              <a:t> </a:t>
            </a:r>
          </a:p>
        </p:txBody>
      </p:sp>
      <p:grpSp>
        <p:nvGrpSpPr>
          <p:cNvPr name="Group 7" id="7"/>
          <p:cNvGrpSpPr/>
          <p:nvPr/>
        </p:nvGrpSpPr>
        <p:grpSpPr>
          <a:xfrm rot="0">
            <a:off x="6156610" y="2700289"/>
            <a:ext cx="5974781" cy="7016481"/>
            <a:chOff x="0" y="0"/>
            <a:chExt cx="7966375" cy="9355309"/>
          </a:xfrm>
        </p:grpSpPr>
        <p:sp>
          <p:nvSpPr>
            <p:cNvPr name="Freeform 8" id="8"/>
            <p:cNvSpPr/>
            <p:nvPr/>
          </p:nvSpPr>
          <p:spPr>
            <a:xfrm flipH="false" flipV="false" rot="0">
              <a:off x="0" y="0"/>
              <a:ext cx="3127366" cy="9355309"/>
            </a:xfrm>
            <a:custGeom>
              <a:avLst/>
              <a:gdLst/>
              <a:ahLst/>
              <a:cxnLst/>
              <a:rect r="r" b="b" t="t" l="l"/>
              <a:pathLst>
                <a:path h="9355309" w="3127366">
                  <a:moveTo>
                    <a:pt x="0" y="0"/>
                  </a:moveTo>
                  <a:lnTo>
                    <a:pt x="3127366" y="0"/>
                  </a:lnTo>
                  <a:lnTo>
                    <a:pt x="3127366" y="9355309"/>
                  </a:lnTo>
                  <a:lnTo>
                    <a:pt x="0" y="9355309"/>
                  </a:lnTo>
                  <a:lnTo>
                    <a:pt x="0" y="0"/>
                  </a:lnTo>
                  <a:close/>
                </a:path>
              </a:pathLst>
            </a:custGeom>
            <a:blipFill>
              <a:blip r:embed="rId6"/>
              <a:stretch>
                <a:fillRect l="0" t="0" r="-365613" b="0"/>
              </a:stretch>
            </a:blipFill>
          </p:spPr>
        </p:sp>
        <p:sp>
          <p:nvSpPr>
            <p:cNvPr name="Freeform 9" id="9"/>
            <p:cNvSpPr/>
            <p:nvPr/>
          </p:nvSpPr>
          <p:spPr>
            <a:xfrm flipH="false" flipV="false" rot="0">
              <a:off x="2880393" y="0"/>
              <a:ext cx="5085982" cy="9355309"/>
            </a:xfrm>
            <a:custGeom>
              <a:avLst/>
              <a:gdLst/>
              <a:ahLst/>
              <a:cxnLst/>
              <a:rect r="r" b="b" t="t" l="l"/>
              <a:pathLst>
                <a:path h="9355309" w="5085982">
                  <a:moveTo>
                    <a:pt x="0" y="0"/>
                  </a:moveTo>
                  <a:lnTo>
                    <a:pt x="5085982" y="0"/>
                  </a:lnTo>
                  <a:lnTo>
                    <a:pt x="5085982" y="9355309"/>
                  </a:lnTo>
                  <a:lnTo>
                    <a:pt x="0" y="9355309"/>
                  </a:lnTo>
                  <a:lnTo>
                    <a:pt x="0" y="0"/>
                  </a:lnTo>
                  <a:close/>
                </a:path>
              </a:pathLst>
            </a:custGeom>
            <a:blipFill>
              <a:blip r:embed="rId6"/>
              <a:stretch>
                <a:fillRect l="-186305" t="0" r="0" b="0"/>
              </a:stretch>
            </a:blipFill>
          </p:spPr>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12687330" y="4968668"/>
            <a:ext cx="14943376" cy="12144889"/>
          </a:xfrm>
          <a:custGeom>
            <a:avLst/>
            <a:gdLst/>
            <a:ahLst/>
            <a:cxnLst/>
            <a:rect r="r" b="b" t="t" l="l"/>
            <a:pathLst>
              <a:path h="12144889" w="14943376">
                <a:moveTo>
                  <a:pt x="0" y="0"/>
                </a:moveTo>
                <a:lnTo>
                  <a:pt x="14943377" y="0"/>
                </a:lnTo>
                <a:lnTo>
                  <a:pt x="14943377" y="12144889"/>
                </a:lnTo>
                <a:lnTo>
                  <a:pt x="0" y="121448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grpSp>
        <p:nvGrpSpPr>
          <p:cNvPr name="Group 5" id="5"/>
          <p:cNvGrpSpPr/>
          <p:nvPr/>
        </p:nvGrpSpPr>
        <p:grpSpPr>
          <a:xfrm rot="0">
            <a:off x="6473721" y="2920534"/>
            <a:ext cx="5340557" cy="6796236"/>
            <a:chOff x="0" y="0"/>
            <a:chExt cx="7120743" cy="9061647"/>
          </a:xfrm>
        </p:grpSpPr>
        <p:sp>
          <p:nvSpPr>
            <p:cNvPr name="Freeform 6" id="6"/>
            <p:cNvSpPr/>
            <p:nvPr/>
          </p:nvSpPr>
          <p:spPr>
            <a:xfrm flipH="false" flipV="false" rot="0">
              <a:off x="0" y="0"/>
              <a:ext cx="2257021" cy="9061647"/>
            </a:xfrm>
            <a:custGeom>
              <a:avLst/>
              <a:gdLst/>
              <a:ahLst/>
              <a:cxnLst/>
              <a:rect r="r" b="b" t="t" l="l"/>
              <a:pathLst>
                <a:path h="9061647" w="2257021">
                  <a:moveTo>
                    <a:pt x="0" y="0"/>
                  </a:moveTo>
                  <a:lnTo>
                    <a:pt x="2257021" y="0"/>
                  </a:lnTo>
                  <a:lnTo>
                    <a:pt x="2257021" y="9061647"/>
                  </a:lnTo>
                  <a:lnTo>
                    <a:pt x="0" y="9061647"/>
                  </a:lnTo>
                  <a:lnTo>
                    <a:pt x="0" y="0"/>
                  </a:lnTo>
                  <a:close/>
                </a:path>
              </a:pathLst>
            </a:custGeom>
            <a:blipFill>
              <a:blip r:embed="rId6"/>
              <a:stretch>
                <a:fillRect l="0" t="0" r="0" b="0"/>
              </a:stretch>
            </a:blipFill>
          </p:spPr>
        </p:sp>
        <p:sp>
          <p:nvSpPr>
            <p:cNvPr name="Freeform 7" id="7"/>
            <p:cNvSpPr/>
            <p:nvPr/>
          </p:nvSpPr>
          <p:spPr>
            <a:xfrm flipH="false" flipV="false" rot="0">
              <a:off x="2257021" y="0"/>
              <a:ext cx="4863722" cy="9054264"/>
            </a:xfrm>
            <a:custGeom>
              <a:avLst/>
              <a:gdLst/>
              <a:ahLst/>
              <a:cxnLst/>
              <a:rect r="r" b="b" t="t" l="l"/>
              <a:pathLst>
                <a:path h="9054264" w="4863722">
                  <a:moveTo>
                    <a:pt x="0" y="0"/>
                  </a:moveTo>
                  <a:lnTo>
                    <a:pt x="4863722" y="0"/>
                  </a:lnTo>
                  <a:lnTo>
                    <a:pt x="4863722" y="9054264"/>
                  </a:lnTo>
                  <a:lnTo>
                    <a:pt x="0" y="9054264"/>
                  </a:lnTo>
                  <a:lnTo>
                    <a:pt x="0" y="0"/>
                  </a:lnTo>
                  <a:close/>
                </a:path>
              </a:pathLst>
            </a:custGeom>
            <a:blipFill>
              <a:blip r:embed="rId7"/>
              <a:stretch>
                <a:fillRect l="0" t="0" r="0" b="0"/>
              </a:stretch>
            </a:blipFill>
          </p:spPr>
        </p:sp>
      </p:grpSp>
      <p:sp>
        <p:nvSpPr>
          <p:cNvPr name="TextBox 8" id="8"/>
          <p:cNvSpPr txBox="true"/>
          <p:nvPr/>
        </p:nvSpPr>
        <p:spPr>
          <a:xfrm rot="0">
            <a:off x="8375005" y="9631045"/>
            <a:ext cx="1537990" cy="655955"/>
          </a:xfrm>
          <a:prstGeom prst="rect">
            <a:avLst/>
          </a:prstGeom>
        </p:spPr>
        <p:txBody>
          <a:bodyPr anchor="t" rtlCol="false" tIns="0" lIns="0" bIns="0" rIns="0">
            <a:spAutoFit/>
          </a:bodyPr>
          <a:lstStyle/>
          <a:p>
            <a:pPr algn="ctr">
              <a:lnSpc>
                <a:spcPts val="5320"/>
              </a:lnSpc>
              <a:spcBef>
                <a:spcPct val="0"/>
              </a:spcBef>
            </a:pPr>
            <a:r>
              <a:rPr lang="en-US" sz="3800">
                <a:solidFill>
                  <a:srgbClr val="000000"/>
                </a:solidFill>
                <a:latin typeface="Droid Serif Bold"/>
              </a:rPr>
              <a:t>Page 2</a:t>
            </a:r>
          </a:p>
        </p:txBody>
      </p:sp>
      <p:sp>
        <p:nvSpPr>
          <p:cNvPr name="TextBox 9" id="9"/>
          <p:cNvSpPr txBox="true"/>
          <p:nvPr/>
        </p:nvSpPr>
        <p:spPr>
          <a:xfrm rot="0">
            <a:off x="6069757" y="1919239"/>
            <a:ext cx="6148487" cy="781050"/>
          </a:xfrm>
          <a:prstGeom prst="rect">
            <a:avLst/>
          </a:prstGeom>
        </p:spPr>
        <p:txBody>
          <a:bodyPr anchor="t" rtlCol="false" tIns="0" lIns="0" bIns="0" rIns="0">
            <a:spAutoFit/>
          </a:bodyPr>
          <a:lstStyle/>
          <a:p>
            <a:pPr algn="ctr">
              <a:lnSpc>
                <a:spcPts val="6299"/>
              </a:lnSpc>
              <a:spcBef>
                <a:spcPct val="0"/>
              </a:spcBef>
            </a:pPr>
            <a:r>
              <a:rPr lang="en-US" sz="4500">
                <a:solidFill>
                  <a:srgbClr val="674890"/>
                </a:solidFill>
                <a:latin typeface="Droid Serif Bold"/>
              </a:rPr>
              <a:t>Fraud Detection App </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12687330" y="4968668"/>
            <a:ext cx="14943376" cy="12144889"/>
          </a:xfrm>
          <a:custGeom>
            <a:avLst/>
            <a:gdLst/>
            <a:ahLst/>
            <a:cxnLst/>
            <a:rect r="r" b="b" t="t" l="l"/>
            <a:pathLst>
              <a:path h="12144889" w="14943376">
                <a:moveTo>
                  <a:pt x="0" y="0"/>
                </a:moveTo>
                <a:lnTo>
                  <a:pt x="14943377" y="0"/>
                </a:lnTo>
                <a:lnTo>
                  <a:pt x="14943377" y="12144889"/>
                </a:lnTo>
                <a:lnTo>
                  <a:pt x="0" y="121448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5" id="5"/>
          <p:cNvSpPr/>
          <p:nvPr/>
        </p:nvSpPr>
        <p:spPr>
          <a:xfrm flipH="false" flipV="false" rot="0">
            <a:off x="8033556" y="5167223"/>
            <a:ext cx="2220888" cy="2220888"/>
          </a:xfrm>
          <a:custGeom>
            <a:avLst/>
            <a:gdLst/>
            <a:ahLst/>
            <a:cxnLst/>
            <a:rect r="r" b="b" t="t" l="l"/>
            <a:pathLst>
              <a:path h="2220888" w="2220888">
                <a:moveTo>
                  <a:pt x="0" y="0"/>
                </a:moveTo>
                <a:lnTo>
                  <a:pt x="2220888" y="0"/>
                </a:lnTo>
                <a:lnTo>
                  <a:pt x="2220888" y="2220887"/>
                </a:lnTo>
                <a:lnTo>
                  <a:pt x="0" y="2220887"/>
                </a:lnTo>
                <a:lnTo>
                  <a:pt x="0" y="0"/>
                </a:lnTo>
                <a:close/>
              </a:path>
            </a:pathLst>
          </a:custGeom>
          <a:blipFill>
            <a:blip r:embed="rId6"/>
            <a:stretch>
              <a:fillRect l="0" t="0" r="0" b="0"/>
            </a:stretch>
          </a:blipFill>
        </p:spPr>
      </p:sp>
      <p:sp>
        <p:nvSpPr>
          <p:cNvPr name="Freeform 6" id="6"/>
          <p:cNvSpPr/>
          <p:nvPr/>
        </p:nvSpPr>
        <p:spPr>
          <a:xfrm flipH="false" flipV="false" rot="0">
            <a:off x="12581196" y="6006897"/>
            <a:ext cx="5706804" cy="4280103"/>
          </a:xfrm>
          <a:custGeom>
            <a:avLst/>
            <a:gdLst/>
            <a:ahLst/>
            <a:cxnLst/>
            <a:rect r="r" b="b" t="t" l="l"/>
            <a:pathLst>
              <a:path h="4280103" w="5706804">
                <a:moveTo>
                  <a:pt x="0" y="0"/>
                </a:moveTo>
                <a:lnTo>
                  <a:pt x="5706804" y="0"/>
                </a:lnTo>
                <a:lnTo>
                  <a:pt x="5706804" y="4280103"/>
                </a:lnTo>
                <a:lnTo>
                  <a:pt x="0" y="4280103"/>
                </a:lnTo>
                <a:lnTo>
                  <a:pt x="0" y="0"/>
                </a:lnTo>
                <a:close/>
              </a:path>
            </a:pathLst>
          </a:custGeom>
          <a:blipFill>
            <a:blip r:embed="rId7"/>
            <a:stretch>
              <a:fillRect l="0" t="0" r="0" b="0"/>
            </a:stretch>
          </a:blipFill>
        </p:spPr>
      </p:sp>
      <p:sp>
        <p:nvSpPr>
          <p:cNvPr name="TextBox 7" id="7"/>
          <p:cNvSpPr txBox="true"/>
          <p:nvPr/>
        </p:nvSpPr>
        <p:spPr>
          <a:xfrm rot="0">
            <a:off x="7116775" y="4008323"/>
            <a:ext cx="4054450" cy="781025"/>
          </a:xfrm>
          <a:prstGeom prst="rect">
            <a:avLst/>
          </a:prstGeom>
        </p:spPr>
        <p:txBody>
          <a:bodyPr anchor="t" rtlCol="false" tIns="0" lIns="0" bIns="0" rIns="0">
            <a:spAutoFit/>
          </a:bodyPr>
          <a:lstStyle/>
          <a:p>
            <a:pPr algn="ctr">
              <a:lnSpc>
                <a:spcPts val="6299"/>
              </a:lnSpc>
              <a:spcBef>
                <a:spcPct val="0"/>
              </a:spcBef>
            </a:pPr>
            <a:r>
              <a:rPr lang="en-US" sz="4500">
                <a:solidFill>
                  <a:srgbClr val="674890"/>
                </a:solidFill>
                <a:latin typeface="Droid Serif Bold"/>
              </a:rPr>
              <a:t>Visit Our App </a:t>
            </a:r>
          </a:p>
        </p:txBody>
      </p:sp>
      <p:sp>
        <p:nvSpPr>
          <p:cNvPr name="TextBox 8" id="8"/>
          <p:cNvSpPr txBox="true"/>
          <p:nvPr/>
        </p:nvSpPr>
        <p:spPr>
          <a:xfrm rot="0">
            <a:off x="8115300" y="7708835"/>
            <a:ext cx="2046142" cy="497840"/>
          </a:xfrm>
          <a:prstGeom prst="rect">
            <a:avLst/>
          </a:prstGeom>
        </p:spPr>
        <p:txBody>
          <a:bodyPr anchor="t" rtlCol="false" tIns="0" lIns="0" bIns="0" rIns="0">
            <a:spAutoFit/>
          </a:bodyPr>
          <a:lstStyle/>
          <a:p>
            <a:pPr algn="ctr">
              <a:lnSpc>
                <a:spcPts val="4060"/>
              </a:lnSpc>
            </a:pPr>
            <a:r>
              <a:rPr lang="en-US" sz="2900" u="sng">
                <a:solidFill>
                  <a:srgbClr val="000000"/>
                </a:solidFill>
                <a:latin typeface="Canva Sans Bold"/>
                <a:hlinkClick r:id="rId8" tooltip="http://44.211.136.231:8501"/>
              </a:rPr>
              <a:t>URL</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478950">
            <a:off x="8709834" y="3465623"/>
            <a:ext cx="16222431" cy="13184412"/>
          </a:xfrm>
          <a:custGeom>
            <a:avLst/>
            <a:gdLst/>
            <a:ahLst/>
            <a:cxnLst/>
            <a:rect r="r" b="b" t="t" l="l"/>
            <a:pathLst>
              <a:path h="13184412" w="16222431">
                <a:moveTo>
                  <a:pt x="0" y="0"/>
                </a:moveTo>
                <a:lnTo>
                  <a:pt x="16222432" y="0"/>
                </a:lnTo>
                <a:lnTo>
                  <a:pt x="16222432" y="13184413"/>
                </a:lnTo>
                <a:lnTo>
                  <a:pt x="0" y="13184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Freeform 5" id="5"/>
          <p:cNvSpPr/>
          <p:nvPr/>
        </p:nvSpPr>
        <p:spPr>
          <a:xfrm flipH="false" flipV="false" rot="0">
            <a:off x="0" y="5143500"/>
            <a:ext cx="5348842" cy="5348842"/>
          </a:xfrm>
          <a:custGeom>
            <a:avLst/>
            <a:gdLst/>
            <a:ahLst/>
            <a:cxnLst/>
            <a:rect r="r" b="b" t="t" l="l"/>
            <a:pathLst>
              <a:path h="5348842" w="5348842">
                <a:moveTo>
                  <a:pt x="0" y="0"/>
                </a:moveTo>
                <a:lnTo>
                  <a:pt x="5348842" y="0"/>
                </a:lnTo>
                <a:lnTo>
                  <a:pt x="5348842" y="5348842"/>
                </a:lnTo>
                <a:lnTo>
                  <a:pt x="0" y="5348842"/>
                </a:lnTo>
                <a:lnTo>
                  <a:pt x="0" y="0"/>
                </a:lnTo>
                <a:close/>
              </a:path>
            </a:pathLst>
          </a:custGeom>
          <a:blipFill>
            <a:blip r:embed="rId7"/>
            <a:stretch>
              <a:fillRect l="0" t="0" r="0" b="0"/>
            </a:stretch>
          </a:blipFill>
        </p:spPr>
      </p:sp>
      <p:sp>
        <p:nvSpPr>
          <p:cNvPr name="TextBox 6" id="6"/>
          <p:cNvSpPr txBox="true"/>
          <p:nvPr/>
        </p:nvSpPr>
        <p:spPr>
          <a:xfrm rot="0">
            <a:off x="3465560" y="4391342"/>
            <a:ext cx="11356880" cy="939750"/>
          </a:xfrm>
          <a:prstGeom prst="rect">
            <a:avLst/>
          </a:prstGeom>
        </p:spPr>
        <p:txBody>
          <a:bodyPr anchor="t" rtlCol="false" tIns="0" lIns="0" bIns="0" rIns="0">
            <a:spAutoFit/>
          </a:bodyPr>
          <a:lstStyle/>
          <a:p>
            <a:pPr algn="ctr">
              <a:lnSpc>
                <a:spcPts val="6999"/>
              </a:lnSpc>
            </a:pPr>
            <a:r>
              <a:rPr lang="en-US" sz="6999">
                <a:solidFill>
                  <a:srgbClr val="674890"/>
                </a:solidFill>
                <a:latin typeface="Droid Serif Bold"/>
              </a:rPr>
              <a:t>Conclusion</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478950">
            <a:off x="9148084" y="4224999"/>
            <a:ext cx="16222431" cy="13184412"/>
          </a:xfrm>
          <a:custGeom>
            <a:avLst/>
            <a:gdLst/>
            <a:ahLst/>
            <a:cxnLst/>
            <a:rect r="r" b="b" t="t" l="l"/>
            <a:pathLst>
              <a:path h="13184412" w="16222431">
                <a:moveTo>
                  <a:pt x="0" y="0"/>
                </a:moveTo>
                <a:lnTo>
                  <a:pt x="16222432" y="0"/>
                </a:lnTo>
                <a:lnTo>
                  <a:pt x="16222432" y="13184413"/>
                </a:lnTo>
                <a:lnTo>
                  <a:pt x="0" y="13184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Freeform 5" id="5"/>
          <p:cNvSpPr/>
          <p:nvPr/>
        </p:nvSpPr>
        <p:spPr>
          <a:xfrm flipH="false" flipV="false" rot="0">
            <a:off x="259194" y="5889739"/>
            <a:ext cx="4397261" cy="4397261"/>
          </a:xfrm>
          <a:custGeom>
            <a:avLst/>
            <a:gdLst/>
            <a:ahLst/>
            <a:cxnLst/>
            <a:rect r="r" b="b" t="t" l="l"/>
            <a:pathLst>
              <a:path h="4397261" w="4397261">
                <a:moveTo>
                  <a:pt x="0" y="0"/>
                </a:moveTo>
                <a:lnTo>
                  <a:pt x="4397261" y="0"/>
                </a:lnTo>
                <a:lnTo>
                  <a:pt x="4397261" y="4397261"/>
                </a:lnTo>
                <a:lnTo>
                  <a:pt x="0" y="4397261"/>
                </a:lnTo>
                <a:lnTo>
                  <a:pt x="0" y="0"/>
                </a:lnTo>
                <a:close/>
              </a:path>
            </a:pathLst>
          </a:custGeom>
          <a:blipFill>
            <a:blip r:embed="rId7"/>
            <a:stretch>
              <a:fillRect l="0" t="0" r="0" b="0"/>
            </a:stretch>
          </a:blipFill>
        </p:spPr>
      </p:sp>
      <p:sp>
        <p:nvSpPr>
          <p:cNvPr name="TextBox 6" id="6"/>
          <p:cNvSpPr txBox="true"/>
          <p:nvPr/>
        </p:nvSpPr>
        <p:spPr>
          <a:xfrm rot="0">
            <a:off x="2984832" y="3386571"/>
            <a:ext cx="12338441" cy="2179166"/>
          </a:xfrm>
          <a:prstGeom prst="rect">
            <a:avLst/>
          </a:prstGeom>
        </p:spPr>
        <p:txBody>
          <a:bodyPr anchor="t" rtlCol="false" tIns="0" lIns="0" bIns="0" rIns="0">
            <a:spAutoFit/>
          </a:bodyPr>
          <a:lstStyle/>
          <a:p>
            <a:pPr algn="ctr">
              <a:lnSpc>
                <a:spcPts val="4313"/>
              </a:lnSpc>
            </a:pPr>
            <a:r>
              <a:rPr lang="en-US" sz="3081">
                <a:solidFill>
                  <a:srgbClr val="000000"/>
                </a:solidFill>
                <a:latin typeface="Arimo Bold"/>
              </a:rPr>
              <a:t>In this project, we deploy a Streamlit app that detects transaction Fraud based on user inputs. The app loads a trained Random Forest classifier model and applies it to the user input data to detect whether or not the transactions is likely to Fraud.</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17691" y="-886608"/>
            <a:ext cx="3492783" cy="3492783"/>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F6F6"/>
            </a:solidFill>
          </p:spPr>
        </p:sp>
      </p:grpSp>
      <p:sp>
        <p:nvSpPr>
          <p:cNvPr name="Freeform 4" id="4"/>
          <p:cNvSpPr/>
          <p:nvPr/>
        </p:nvSpPr>
        <p:spPr>
          <a:xfrm flipH="false" flipV="false" rot="-1478950">
            <a:off x="11769580" y="4666801"/>
            <a:ext cx="16222431" cy="13184412"/>
          </a:xfrm>
          <a:custGeom>
            <a:avLst/>
            <a:gdLst/>
            <a:ahLst/>
            <a:cxnLst/>
            <a:rect r="r" b="b" t="t" l="l"/>
            <a:pathLst>
              <a:path h="13184412" w="16222431">
                <a:moveTo>
                  <a:pt x="0" y="0"/>
                </a:moveTo>
                <a:lnTo>
                  <a:pt x="16222431" y="0"/>
                </a:lnTo>
                <a:lnTo>
                  <a:pt x="16222431" y="13184413"/>
                </a:lnTo>
                <a:lnTo>
                  <a:pt x="0" y="131844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0220028">
            <a:off x="-12285226" y="-5788943"/>
            <a:ext cx="14943376" cy="12144889"/>
          </a:xfrm>
          <a:custGeom>
            <a:avLst/>
            <a:gdLst/>
            <a:ahLst/>
            <a:cxnLst/>
            <a:rect r="r" b="b" t="t" l="l"/>
            <a:pathLst>
              <a:path h="12144889" w="14943376">
                <a:moveTo>
                  <a:pt x="0" y="0"/>
                </a:moveTo>
                <a:lnTo>
                  <a:pt x="14943377" y="0"/>
                </a:lnTo>
                <a:lnTo>
                  <a:pt x="14943377" y="12144890"/>
                </a:lnTo>
                <a:lnTo>
                  <a:pt x="0" y="121448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3242259" y="1399134"/>
            <a:ext cx="13034151" cy="7859166"/>
            <a:chOff x="0" y="0"/>
            <a:chExt cx="17378868" cy="10478888"/>
          </a:xfrm>
        </p:grpSpPr>
        <p:sp>
          <p:nvSpPr>
            <p:cNvPr name="Freeform 7" id="7"/>
            <p:cNvSpPr/>
            <p:nvPr/>
          </p:nvSpPr>
          <p:spPr>
            <a:xfrm flipH="false" flipV="false" rot="0">
              <a:off x="0" y="0"/>
              <a:ext cx="17378868" cy="10478888"/>
            </a:xfrm>
            <a:custGeom>
              <a:avLst/>
              <a:gdLst/>
              <a:ahLst/>
              <a:cxnLst/>
              <a:rect r="r" b="b" t="t" l="l"/>
              <a:pathLst>
                <a:path h="10478888" w="17378868">
                  <a:moveTo>
                    <a:pt x="0" y="0"/>
                  </a:moveTo>
                  <a:lnTo>
                    <a:pt x="17378868" y="0"/>
                  </a:lnTo>
                  <a:lnTo>
                    <a:pt x="17378868" y="10478888"/>
                  </a:lnTo>
                  <a:lnTo>
                    <a:pt x="0" y="10478888"/>
                  </a:lnTo>
                  <a:lnTo>
                    <a:pt x="0" y="0"/>
                  </a:lnTo>
                  <a:close/>
                </a:path>
              </a:pathLst>
            </a:custGeom>
            <a:blipFill>
              <a:blip r:embed="rId4"/>
              <a:stretch>
                <a:fillRect l="0" t="0" r="0" b="-10476"/>
              </a:stretch>
            </a:blipFill>
          </p:spPr>
        </p:sp>
        <p:sp>
          <p:nvSpPr>
            <p:cNvPr name="TextBox 8" id="8"/>
            <p:cNvSpPr txBox="true"/>
            <p:nvPr/>
          </p:nvSpPr>
          <p:spPr>
            <a:xfrm rot="0">
              <a:off x="2496757" y="5382319"/>
              <a:ext cx="12118823" cy="1310928"/>
            </a:xfrm>
            <a:prstGeom prst="rect">
              <a:avLst/>
            </a:prstGeom>
          </p:spPr>
          <p:txBody>
            <a:bodyPr anchor="t" rtlCol="false" tIns="0" lIns="0" bIns="0" rIns="0">
              <a:spAutoFit/>
            </a:bodyPr>
            <a:lstStyle/>
            <a:p>
              <a:pPr algn="ctr">
                <a:lnSpc>
                  <a:spcPts val="7154"/>
                </a:lnSpc>
              </a:pPr>
              <a:r>
                <a:rPr lang="en-US" sz="7154">
                  <a:solidFill>
                    <a:srgbClr val="BAACF3"/>
                  </a:solidFill>
                  <a:latin typeface="PT Serif Bold"/>
                </a:rPr>
                <a:t>Thanks for Listening</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18269">
            <a:off x="9029841" y="4333672"/>
            <a:ext cx="14275545" cy="11602125"/>
          </a:xfrm>
          <a:custGeom>
            <a:avLst/>
            <a:gdLst/>
            <a:ahLst/>
            <a:cxnLst/>
            <a:rect r="r" b="b" t="t" l="l"/>
            <a:pathLst>
              <a:path h="11602125" w="14275545">
                <a:moveTo>
                  <a:pt x="0" y="0"/>
                </a:moveTo>
                <a:lnTo>
                  <a:pt x="14275545" y="0"/>
                </a:lnTo>
                <a:lnTo>
                  <a:pt x="14275545" y="11602125"/>
                </a:lnTo>
                <a:lnTo>
                  <a:pt x="0" y="116021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a:off x="3237838" y="3829050"/>
            <a:ext cx="10679538" cy="0"/>
          </a:xfrm>
          <a:prstGeom prst="line">
            <a:avLst/>
          </a:prstGeom>
          <a:ln cap="rnd" w="95250">
            <a:solidFill>
              <a:srgbClr val="283035"/>
            </a:solidFill>
            <a:prstDash val="solid"/>
            <a:headEnd type="none" len="sm" w="sm"/>
            <a:tailEnd type="none" len="sm" w="sm"/>
          </a:ln>
        </p:spPr>
      </p:sp>
      <p:sp>
        <p:nvSpPr>
          <p:cNvPr name="Freeform 4" id="4"/>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5" id="5"/>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6" id="6"/>
          <p:cNvSpPr/>
          <p:nvPr/>
        </p:nvSpPr>
        <p:spPr>
          <a:xfrm flipH="false" flipV="false" rot="0">
            <a:off x="119915" y="6699922"/>
            <a:ext cx="3587078" cy="3587078"/>
          </a:xfrm>
          <a:custGeom>
            <a:avLst/>
            <a:gdLst/>
            <a:ahLst/>
            <a:cxnLst/>
            <a:rect r="r" b="b" t="t" l="l"/>
            <a:pathLst>
              <a:path h="3587078" w="3587078">
                <a:moveTo>
                  <a:pt x="0" y="0"/>
                </a:moveTo>
                <a:lnTo>
                  <a:pt x="3587078" y="0"/>
                </a:lnTo>
                <a:lnTo>
                  <a:pt x="3587078" y="3587078"/>
                </a:lnTo>
                <a:lnTo>
                  <a:pt x="0" y="3587078"/>
                </a:lnTo>
                <a:lnTo>
                  <a:pt x="0" y="0"/>
                </a:lnTo>
                <a:close/>
              </a:path>
            </a:pathLst>
          </a:custGeom>
          <a:blipFill>
            <a:blip r:embed="rId6"/>
            <a:stretch>
              <a:fillRect l="0" t="0" r="0" b="0"/>
            </a:stretch>
          </a:blipFill>
        </p:spPr>
      </p:sp>
      <p:sp>
        <p:nvSpPr>
          <p:cNvPr name="TextBox 7" id="7"/>
          <p:cNvSpPr txBox="true"/>
          <p:nvPr/>
        </p:nvSpPr>
        <p:spPr>
          <a:xfrm rot="0">
            <a:off x="6372613" y="2896202"/>
            <a:ext cx="5542774" cy="614045"/>
          </a:xfrm>
          <a:prstGeom prst="rect">
            <a:avLst/>
          </a:prstGeom>
        </p:spPr>
        <p:txBody>
          <a:bodyPr anchor="t" rtlCol="false" tIns="0" lIns="0" bIns="0" rIns="0">
            <a:spAutoFit/>
          </a:bodyPr>
          <a:lstStyle/>
          <a:p>
            <a:pPr algn="ctr">
              <a:lnSpc>
                <a:spcPts val="4839"/>
              </a:lnSpc>
            </a:pPr>
            <a:r>
              <a:rPr lang="en-US" sz="3999">
                <a:solidFill>
                  <a:srgbClr val="8A4C8E"/>
                </a:solidFill>
                <a:latin typeface="Droid Serif Bold"/>
              </a:rPr>
              <a:t>G-1  Team Members </a:t>
            </a:r>
          </a:p>
        </p:txBody>
      </p:sp>
      <p:sp>
        <p:nvSpPr>
          <p:cNvPr name="TextBox 8" id="8"/>
          <p:cNvSpPr txBox="true"/>
          <p:nvPr/>
        </p:nvSpPr>
        <p:spPr>
          <a:xfrm rot="0">
            <a:off x="2884209" y="4010025"/>
            <a:ext cx="7627132" cy="3090545"/>
          </a:xfrm>
          <a:prstGeom prst="rect">
            <a:avLst/>
          </a:prstGeom>
        </p:spPr>
        <p:txBody>
          <a:bodyPr anchor="t" rtlCol="false" tIns="0" lIns="0" bIns="0" rIns="0">
            <a:spAutoFit/>
          </a:bodyPr>
          <a:lstStyle/>
          <a:p>
            <a:pPr marL="863596" indent="-431798" lvl="1">
              <a:lnSpc>
                <a:spcPts val="4839"/>
              </a:lnSpc>
              <a:buFont typeface="Arial"/>
              <a:buChar char="•"/>
            </a:pPr>
            <a:r>
              <a:rPr lang="en-US" sz="3999">
                <a:solidFill>
                  <a:srgbClr val="283035"/>
                </a:solidFill>
                <a:latin typeface="Poppins"/>
              </a:rPr>
              <a:t>Ammar Alhawashem</a:t>
            </a:r>
          </a:p>
          <a:p>
            <a:pPr marL="863596" indent="-431798" lvl="1">
              <a:lnSpc>
                <a:spcPts val="4839"/>
              </a:lnSpc>
              <a:buFont typeface="Arial"/>
              <a:buChar char="•"/>
            </a:pPr>
            <a:r>
              <a:rPr lang="en-US" sz="3999">
                <a:solidFill>
                  <a:srgbClr val="283035"/>
                </a:solidFill>
                <a:latin typeface="Poppins"/>
              </a:rPr>
              <a:t>Maram Alzahrani</a:t>
            </a:r>
          </a:p>
          <a:p>
            <a:pPr marL="863596" indent="-431798" lvl="1">
              <a:lnSpc>
                <a:spcPts val="4839"/>
              </a:lnSpc>
              <a:buFont typeface="Arial"/>
              <a:buChar char="•"/>
            </a:pPr>
            <a:r>
              <a:rPr lang="en-US" sz="3999">
                <a:solidFill>
                  <a:srgbClr val="283035"/>
                </a:solidFill>
                <a:latin typeface="Poppins"/>
              </a:rPr>
              <a:t>Noof Alsafi</a:t>
            </a:r>
          </a:p>
          <a:p>
            <a:pPr marL="863596" indent="-431798" lvl="1">
              <a:lnSpc>
                <a:spcPts val="4839"/>
              </a:lnSpc>
              <a:buFont typeface="Arial"/>
              <a:buChar char="•"/>
            </a:pPr>
            <a:r>
              <a:rPr lang="en-US" sz="3999">
                <a:solidFill>
                  <a:srgbClr val="283035"/>
                </a:solidFill>
                <a:latin typeface="Poppins"/>
              </a:rPr>
              <a:t>Taif Alzahr</a:t>
            </a:r>
          </a:p>
          <a:p>
            <a:pPr marL="863596" indent="-431798" lvl="1">
              <a:lnSpc>
                <a:spcPts val="4839"/>
              </a:lnSpc>
              <a:buFont typeface="Arial"/>
              <a:buChar char="•"/>
            </a:pPr>
            <a:r>
              <a:rPr lang="en-US" sz="3999">
                <a:solidFill>
                  <a:srgbClr val="283035"/>
                </a:solidFill>
                <a:latin typeface="Poppins"/>
              </a:rPr>
              <a:t>Sara</a:t>
            </a:r>
          </a:p>
        </p:txBody>
      </p:sp>
      <p:sp>
        <p:nvSpPr>
          <p:cNvPr name="TextBox 9" id="9"/>
          <p:cNvSpPr txBox="true"/>
          <p:nvPr/>
        </p:nvSpPr>
        <p:spPr>
          <a:xfrm rot="0">
            <a:off x="9632168" y="4010025"/>
            <a:ext cx="7627132" cy="3090545"/>
          </a:xfrm>
          <a:prstGeom prst="rect">
            <a:avLst/>
          </a:prstGeom>
        </p:spPr>
        <p:txBody>
          <a:bodyPr anchor="t" rtlCol="false" tIns="0" lIns="0" bIns="0" rIns="0">
            <a:spAutoFit/>
          </a:bodyPr>
          <a:lstStyle/>
          <a:p>
            <a:pPr marL="863596" indent="-431798" lvl="1">
              <a:lnSpc>
                <a:spcPts val="4839"/>
              </a:lnSpc>
              <a:buFont typeface="Arial"/>
              <a:buChar char="•"/>
            </a:pPr>
            <a:r>
              <a:rPr lang="en-US" sz="3999">
                <a:solidFill>
                  <a:srgbClr val="283035"/>
                </a:solidFill>
                <a:latin typeface="Poppins"/>
              </a:rPr>
              <a:t>Noura Alajmi</a:t>
            </a:r>
          </a:p>
          <a:p>
            <a:pPr marL="863596" indent="-431798" lvl="1">
              <a:lnSpc>
                <a:spcPts val="4839"/>
              </a:lnSpc>
              <a:buFont typeface="Arial"/>
              <a:buChar char="•"/>
            </a:pPr>
            <a:r>
              <a:rPr lang="en-US" sz="3999">
                <a:solidFill>
                  <a:srgbClr val="283035"/>
                </a:solidFill>
                <a:latin typeface="Poppins"/>
              </a:rPr>
              <a:t>Hibah Sindi</a:t>
            </a:r>
          </a:p>
          <a:p>
            <a:pPr marL="863596" indent="-431798" lvl="1">
              <a:lnSpc>
                <a:spcPts val="4839"/>
              </a:lnSpc>
              <a:buFont typeface="Arial"/>
              <a:buChar char="•"/>
            </a:pPr>
            <a:r>
              <a:rPr lang="en-US" sz="3999">
                <a:solidFill>
                  <a:srgbClr val="283035"/>
                </a:solidFill>
                <a:latin typeface="Poppins"/>
              </a:rPr>
              <a:t>Shahad Ali</a:t>
            </a:r>
          </a:p>
          <a:p>
            <a:pPr marL="863596" indent="-431798" lvl="1">
              <a:lnSpc>
                <a:spcPts val="4839"/>
              </a:lnSpc>
              <a:buFont typeface="Arial"/>
              <a:buChar char="•"/>
            </a:pPr>
            <a:r>
              <a:rPr lang="en-US" sz="3999">
                <a:solidFill>
                  <a:srgbClr val="283035"/>
                </a:solidFill>
                <a:latin typeface="Poppins"/>
              </a:rPr>
              <a:t>Reema Almeshal</a:t>
            </a:r>
          </a:p>
          <a:p>
            <a:pPr marL="863596" indent="-431798" lvl="1">
              <a:lnSpc>
                <a:spcPts val="4839"/>
              </a:lnSpc>
              <a:buFont typeface="Arial"/>
              <a:buChar char="•"/>
            </a:pPr>
            <a:r>
              <a:rPr lang="en-US" sz="3999">
                <a:solidFill>
                  <a:srgbClr val="283035"/>
                </a:solidFill>
                <a:latin typeface="Poppins"/>
              </a:rPr>
              <a:t>Raya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3106827">
            <a:off x="12513675" y="1467473"/>
            <a:ext cx="15696036" cy="12756597"/>
          </a:xfrm>
          <a:custGeom>
            <a:avLst/>
            <a:gdLst/>
            <a:ahLst/>
            <a:cxnLst/>
            <a:rect r="r" b="b" t="t" l="l"/>
            <a:pathLst>
              <a:path h="12756597" w="15696036">
                <a:moveTo>
                  <a:pt x="0" y="0"/>
                </a:moveTo>
                <a:lnTo>
                  <a:pt x="15696036" y="0"/>
                </a:lnTo>
                <a:lnTo>
                  <a:pt x="15696036" y="12756597"/>
                </a:lnTo>
                <a:lnTo>
                  <a:pt x="0" y="127565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5" id="5"/>
          <p:cNvSpPr/>
          <p:nvPr/>
        </p:nvSpPr>
        <p:spPr>
          <a:xfrm flipH="false" flipV="false" rot="0">
            <a:off x="10733751" y="3803591"/>
            <a:ext cx="5175559" cy="5175559"/>
          </a:xfrm>
          <a:custGeom>
            <a:avLst/>
            <a:gdLst/>
            <a:ahLst/>
            <a:cxnLst/>
            <a:rect r="r" b="b" t="t" l="l"/>
            <a:pathLst>
              <a:path h="5175559" w="5175559">
                <a:moveTo>
                  <a:pt x="0" y="0"/>
                </a:moveTo>
                <a:lnTo>
                  <a:pt x="5175559" y="0"/>
                </a:lnTo>
                <a:lnTo>
                  <a:pt x="5175559" y="5175559"/>
                </a:lnTo>
                <a:lnTo>
                  <a:pt x="0" y="5175559"/>
                </a:lnTo>
                <a:lnTo>
                  <a:pt x="0" y="0"/>
                </a:lnTo>
                <a:close/>
              </a:path>
            </a:pathLst>
          </a:custGeom>
          <a:blipFill>
            <a:blip r:embed="rId6"/>
            <a:stretch>
              <a:fillRect l="0" t="0" r="0" b="0"/>
            </a:stretch>
          </a:blipFill>
        </p:spPr>
      </p:sp>
      <p:sp>
        <p:nvSpPr>
          <p:cNvPr name="TextBox 6" id="6"/>
          <p:cNvSpPr txBox="true"/>
          <p:nvPr/>
        </p:nvSpPr>
        <p:spPr>
          <a:xfrm rot="0">
            <a:off x="1028700" y="2854284"/>
            <a:ext cx="7106636" cy="930257"/>
          </a:xfrm>
          <a:prstGeom prst="rect">
            <a:avLst/>
          </a:prstGeom>
        </p:spPr>
        <p:txBody>
          <a:bodyPr anchor="t" rtlCol="false" tIns="0" lIns="0" bIns="0" rIns="0">
            <a:spAutoFit/>
          </a:bodyPr>
          <a:lstStyle/>
          <a:p>
            <a:pPr>
              <a:lnSpc>
                <a:spcPts val="7600"/>
              </a:lnSpc>
            </a:pPr>
            <a:r>
              <a:rPr lang="en-US" sz="5000">
                <a:solidFill>
                  <a:srgbClr val="283035"/>
                </a:solidFill>
                <a:latin typeface="Droid Serif Bold"/>
              </a:rPr>
              <a:t>Outlines:</a:t>
            </a:r>
          </a:p>
        </p:txBody>
      </p:sp>
      <p:sp>
        <p:nvSpPr>
          <p:cNvPr name="TextBox 7" id="7"/>
          <p:cNvSpPr txBox="true"/>
          <p:nvPr/>
        </p:nvSpPr>
        <p:spPr>
          <a:xfrm rot="0">
            <a:off x="2162876" y="3775016"/>
            <a:ext cx="12214730" cy="4805680"/>
          </a:xfrm>
          <a:prstGeom prst="rect">
            <a:avLst/>
          </a:prstGeom>
        </p:spPr>
        <p:txBody>
          <a:bodyPr anchor="t" rtlCol="false" tIns="0" lIns="0" bIns="0" rIns="0">
            <a:spAutoFit/>
          </a:bodyPr>
          <a:lstStyle/>
          <a:p>
            <a:pPr marL="755652" indent="-377826" lvl="1">
              <a:lnSpc>
                <a:spcPts val="4235"/>
              </a:lnSpc>
              <a:buFont typeface="Arial"/>
              <a:buChar char="•"/>
            </a:pPr>
            <a:r>
              <a:rPr lang="en-US" sz="3500">
                <a:solidFill>
                  <a:srgbClr val="674890"/>
                </a:solidFill>
                <a:latin typeface="Droid Serif Bold"/>
              </a:rPr>
              <a:t>Project Overview</a:t>
            </a:r>
          </a:p>
          <a:p>
            <a:pPr marL="755652" indent="-377826" lvl="1">
              <a:lnSpc>
                <a:spcPts val="4235"/>
              </a:lnSpc>
              <a:buFont typeface="Arial"/>
              <a:buChar char="•"/>
            </a:pPr>
            <a:r>
              <a:rPr lang="en-US" sz="3500">
                <a:solidFill>
                  <a:srgbClr val="674890"/>
                </a:solidFill>
                <a:latin typeface="Droid Serif Bold"/>
              </a:rPr>
              <a:t>Data Analysis and Visualization</a:t>
            </a:r>
          </a:p>
          <a:p>
            <a:pPr marL="755652" indent="-377826" lvl="1">
              <a:lnSpc>
                <a:spcPts val="4235"/>
              </a:lnSpc>
              <a:buFont typeface="Arial"/>
              <a:buChar char="•"/>
            </a:pPr>
            <a:r>
              <a:rPr lang="en-US" sz="3500">
                <a:solidFill>
                  <a:srgbClr val="674890"/>
                </a:solidFill>
                <a:latin typeface="Droid Serif Bold"/>
              </a:rPr>
              <a:t>Predictive Model</a:t>
            </a:r>
          </a:p>
          <a:p>
            <a:pPr marL="1511304" indent="-503768" lvl="2">
              <a:lnSpc>
                <a:spcPts val="4235"/>
              </a:lnSpc>
              <a:buFont typeface="Arial"/>
              <a:buChar char="⚬"/>
            </a:pPr>
            <a:r>
              <a:rPr lang="en-US" sz="3500">
                <a:solidFill>
                  <a:srgbClr val="674890"/>
                </a:solidFill>
                <a:latin typeface="Droid Serif Bold"/>
              </a:rPr>
              <a:t>Logistic Regression model</a:t>
            </a:r>
          </a:p>
          <a:p>
            <a:pPr marL="1511304" indent="-503768" lvl="2">
              <a:lnSpc>
                <a:spcPts val="4235"/>
              </a:lnSpc>
              <a:buFont typeface="Arial"/>
              <a:buChar char="⚬"/>
            </a:pPr>
            <a:r>
              <a:rPr lang="en-US" sz="3500">
                <a:solidFill>
                  <a:srgbClr val="674890"/>
                </a:solidFill>
                <a:latin typeface="Droid Serif Bold"/>
              </a:rPr>
              <a:t>RF model</a:t>
            </a:r>
          </a:p>
          <a:p>
            <a:pPr marL="1511304" indent="-503768" lvl="2">
              <a:lnSpc>
                <a:spcPts val="4235"/>
              </a:lnSpc>
              <a:buFont typeface="Arial"/>
              <a:buChar char="⚬"/>
            </a:pPr>
            <a:r>
              <a:rPr lang="en-US" sz="3500">
                <a:solidFill>
                  <a:srgbClr val="674890"/>
                </a:solidFill>
                <a:latin typeface="Droid Serif Bold"/>
              </a:rPr>
              <a:t>XG Boost model</a:t>
            </a:r>
          </a:p>
          <a:p>
            <a:pPr marL="1511304" indent="-503768" lvl="2">
              <a:lnSpc>
                <a:spcPts val="4235"/>
              </a:lnSpc>
              <a:buFont typeface="Arial"/>
              <a:buChar char="⚬"/>
            </a:pPr>
            <a:r>
              <a:rPr lang="en-US" sz="3500">
                <a:solidFill>
                  <a:srgbClr val="674890"/>
                </a:solidFill>
                <a:latin typeface="Droid Serif Bold"/>
              </a:rPr>
              <a:t>Neural Network</a:t>
            </a:r>
          </a:p>
          <a:p>
            <a:pPr marL="755652" indent="-377826" lvl="1">
              <a:lnSpc>
                <a:spcPts val="4235"/>
              </a:lnSpc>
              <a:buFont typeface="Arial"/>
              <a:buChar char="•"/>
            </a:pPr>
            <a:r>
              <a:rPr lang="en-US" sz="3500">
                <a:solidFill>
                  <a:srgbClr val="674890"/>
                </a:solidFill>
                <a:latin typeface="Droid Serif Bold"/>
              </a:rPr>
              <a:t>Model Deployment</a:t>
            </a:r>
          </a:p>
          <a:p>
            <a:pPr marL="755652" indent="-377826" lvl="1">
              <a:lnSpc>
                <a:spcPts val="4235"/>
              </a:lnSpc>
              <a:buFont typeface="Arial"/>
              <a:buChar char="•"/>
            </a:pPr>
            <a:r>
              <a:rPr lang="en-US" sz="3500">
                <a:solidFill>
                  <a:srgbClr val="674890"/>
                </a:solidFill>
                <a:latin typeface="Droid Serif Bold"/>
              </a:rPr>
              <a:t>Conclusion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8668694" y="4751048"/>
            <a:ext cx="14943376" cy="12144889"/>
          </a:xfrm>
          <a:custGeom>
            <a:avLst/>
            <a:gdLst/>
            <a:ahLst/>
            <a:cxnLst/>
            <a:rect r="r" b="b" t="t" l="l"/>
            <a:pathLst>
              <a:path h="12144889" w="14943376">
                <a:moveTo>
                  <a:pt x="0" y="0"/>
                </a:moveTo>
                <a:lnTo>
                  <a:pt x="14943376" y="0"/>
                </a:lnTo>
                <a:lnTo>
                  <a:pt x="14943376" y="12144890"/>
                </a:lnTo>
                <a:lnTo>
                  <a:pt x="0" y="121448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5" id="5"/>
          <p:cNvSpPr/>
          <p:nvPr/>
        </p:nvSpPr>
        <p:spPr>
          <a:xfrm flipH="false" flipV="false" rot="0">
            <a:off x="13543987" y="5542987"/>
            <a:ext cx="4744013" cy="4744013"/>
          </a:xfrm>
          <a:custGeom>
            <a:avLst/>
            <a:gdLst/>
            <a:ahLst/>
            <a:cxnLst/>
            <a:rect r="r" b="b" t="t" l="l"/>
            <a:pathLst>
              <a:path h="4744013" w="4744013">
                <a:moveTo>
                  <a:pt x="0" y="0"/>
                </a:moveTo>
                <a:lnTo>
                  <a:pt x="4744013" y="0"/>
                </a:lnTo>
                <a:lnTo>
                  <a:pt x="4744013" y="4744013"/>
                </a:lnTo>
                <a:lnTo>
                  <a:pt x="0" y="4744013"/>
                </a:lnTo>
                <a:lnTo>
                  <a:pt x="0" y="0"/>
                </a:lnTo>
                <a:close/>
              </a:path>
            </a:pathLst>
          </a:custGeom>
          <a:blipFill>
            <a:blip r:embed="rId6"/>
            <a:stretch>
              <a:fillRect l="0" t="0" r="0" b="0"/>
            </a:stretch>
          </a:blipFill>
        </p:spPr>
      </p:sp>
      <p:sp>
        <p:nvSpPr>
          <p:cNvPr name="TextBox 6" id="6"/>
          <p:cNvSpPr txBox="true"/>
          <p:nvPr/>
        </p:nvSpPr>
        <p:spPr>
          <a:xfrm rot="0">
            <a:off x="4730926" y="4668838"/>
            <a:ext cx="8826148" cy="1120774"/>
          </a:xfrm>
          <a:prstGeom prst="rect">
            <a:avLst/>
          </a:prstGeom>
        </p:spPr>
        <p:txBody>
          <a:bodyPr anchor="t" rtlCol="false" tIns="0" lIns="0" bIns="0" rIns="0">
            <a:spAutoFit/>
          </a:bodyPr>
          <a:lstStyle/>
          <a:p>
            <a:pPr>
              <a:lnSpc>
                <a:spcPts val="8499"/>
              </a:lnSpc>
            </a:pPr>
            <a:r>
              <a:rPr lang="en-US" sz="8499">
                <a:solidFill>
                  <a:srgbClr val="674890"/>
                </a:solidFill>
                <a:latin typeface="PT Serif Bold"/>
              </a:rPr>
              <a:t>Project Overview</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8668694" y="4751048"/>
            <a:ext cx="14943376" cy="12144889"/>
          </a:xfrm>
          <a:custGeom>
            <a:avLst/>
            <a:gdLst/>
            <a:ahLst/>
            <a:cxnLst/>
            <a:rect r="r" b="b" t="t" l="l"/>
            <a:pathLst>
              <a:path h="12144889" w="14943376">
                <a:moveTo>
                  <a:pt x="0" y="0"/>
                </a:moveTo>
                <a:lnTo>
                  <a:pt x="14943376" y="0"/>
                </a:lnTo>
                <a:lnTo>
                  <a:pt x="14943376" y="12144890"/>
                </a:lnTo>
                <a:lnTo>
                  <a:pt x="0" y="121448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5" id="5"/>
          <p:cNvSpPr/>
          <p:nvPr/>
        </p:nvSpPr>
        <p:spPr>
          <a:xfrm flipH="false" flipV="false" rot="0">
            <a:off x="13694340" y="5693340"/>
            <a:ext cx="4593660" cy="4593660"/>
          </a:xfrm>
          <a:custGeom>
            <a:avLst/>
            <a:gdLst/>
            <a:ahLst/>
            <a:cxnLst/>
            <a:rect r="r" b="b" t="t" l="l"/>
            <a:pathLst>
              <a:path h="4593660" w="4593660">
                <a:moveTo>
                  <a:pt x="0" y="0"/>
                </a:moveTo>
                <a:lnTo>
                  <a:pt x="4593660" y="0"/>
                </a:lnTo>
                <a:lnTo>
                  <a:pt x="4593660" y="4593660"/>
                </a:lnTo>
                <a:lnTo>
                  <a:pt x="0" y="4593660"/>
                </a:lnTo>
                <a:lnTo>
                  <a:pt x="0" y="0"/>
                </a:lnTo>
                <a:close/>
              </a:path>
            </a:pathLst>
          </a:custGeom>
          <a:blipFill>
            <a:blip r:embed="rId6"/>
            <a:stretch>
              <a:fillRect l="0" t="0" r="0" b="0"/>
            </a:stretch>
          </a:blipFill>
        </p:spPr>
      </p:sp>
      <p:sp>
        <p:nvSpPr>
          <p:cNvPr name="TextBox 6" id="6"/>
          <p:cNvSpPr txBox="true"/>
          <p:nvPr/>
        </p:nvSpPr>
        <p:spPr>
          <a:xfrm rot="0">
            <a:off x="6347867" y="2773516"/>
            <a:ext cx="5592267" cy="781050"/>
          </a:xfrm>
          <a:prstGeom prst="rect">
            <a:avLst/>
          </a:prstGeom>
        </p:spPr>
        <p:txBody>
          <a:bodyPr anchor="t" rtlCol="false" tIns="0" lIns="0" bIns="0" rIns="0">
            <a:spAutoFit/>
          </a:bodyPr>
          <a:lstStyle/>
          <a:p>
            <a:pPr algn="ctr">
              <a:lnSpc>
                <a:spcPts val="6299"/>
              </a:lnSpc>
            </a:pPr>
            <a:r>
              <a:rPr lang="en-US" sz="4500">
                <a:solidFill>
                  <a:srgbClr val="674890"/>
                </a:solidFill>
                <a:latin typeface="Droid Serif Bold"/>
              </a:rPr>
              <a:t>Problem Statement</a:t>
            </a:r>
          </a:p>
        </p:txBody>
      </p:sp>
      <p:sp>
        <p:nvSpPr>
          <p:cNvPr name="TextBox 7" id="7"/>
          <p:cNvSpPr txBox="true"/>
          <p:nvPr/>
        </p:nvSpPr>
        <p:spPr>
          <a:xfrm rot="0">
            <a:off x="1431031" y="4351693"/>
            <a:ext cx="15425938" cy="1012189"/>
          </a:xfrm>
          <a:prstGeom prst="rect">
            <a:avLst/>
          </a:prstGeom>
        </p:spPr>
        <p:txBody>
          <a:bodyPr anchor="t" rtlCol="false" tIns="0" lIns="0" bIns="0" rIns="0">
            <a:spAutoFit/>
          </a:bodyPr>
          <a:lstStyle/>
          <a:p>
            <a:pPr algn="ctr">
              <a:lnSpc>
                <a:spcPts val="4060"/>
              </a:lnSpc>
            </a:pPr>
            <a:r>
              <a:rPr lang="en-US" sz="2900">
                <a:solidFill>
                  <a:srgbClr val="000000"/>
                </a:solidFill>
                <a:latin typeface="Canva Sans Bold"/>
              </a:rPr>
              <a:t>Detect fraudulent credit card transactions using a dataset containing information about transactions made by European cardholders over two days.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8668694" y="4751048"/>
            <a:ext cx="14943376" cy="12144889"/>
          </a:xfrm>
          <a:custGeom>
            <a:avLst/>
            <a:gdLst/>
            <a:ahLst/>
            <a:cxnLst/>
            <a:rect r="r" b="b" t="t" l="l"/>
            <a:pathLst>
              <a:path h="12144889" w="14943376">
                <a:moveTo>
                  <a:pt x="0" y="0"/>
                </a:moveTo>
                <a:lnTo>
                  <a:pt x="14943376" y="0"/>
                </a:lnTo>
                <a:lnTo>
                  <a:pt x="14943376" y="12144890"/>
                </a:lnTo>
                <a:lnTo>
                  <a:pt x="0" y="121448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5" id="5"/>
          <p:cNvSpPr/>
          <p:nvPr/>
        </p:nvSpPr>
        <p:spPr>
          <a:xfrm flipH="false" flipV="false" rot="0">
            <a:off x="13947398" y="6245967"/>
            <a:ext cx="4041033" cy="4041033"/>
          </a:xfrm>
          <a:custGeom>
            <a:avLst/>
            <a:gdLst/>
            <a:ahLst/>
            <a:cxnLst/>
            <a:rect r="r" b="b" t="t" l="l"/>
            <a:pathLst>
              <a:path h="4041033" w="4041033">
                <a:moveTo>
                  <a:pt x="0" y="0"/>
                </a:moveTo>
                <a:lnTo>
                  <a:pt x="4041033" y="0"/>
                </a:lnTo>
                <a:lnTo>
                  <a:pt x="4041033" y="4041033"/>
                </a:lnTo>
                <a:lnTo>
                  <a:pt x="0" y="4041033"/>
                </a:lnTo>
                <a:lnTo>
                  <a:pt x="0" y="0"/>
                </a:lnTo>
                <a:close/>
              </a:path>
            </a:pathLst>
          </a:custGeom>
          <a:blipFill>
            <a:blip r:embed="rId6"/>
            <a:stretch>
              <a:fillRect l="0" t="0" r="0" b="0"/>
            </a:stretch>
          </a:blipFill>
        </p:spPr>
      </p:sp>
      <p:sp>
        <p:nvSpPr>
          <p:cNvPr name="TextBox 6" id="6"/>
          <p:cNvSpPr txBox="true"/>
          <p:nvPr/>
        </p:nvSpPr>
        <p:spPr>
          <a:xfrm rot="0">
            <a:off x="8037423" y="2298105"/>
            <a:ext cx="1488877" cy="873112"/>
          </a:xfrm>
          <a:prstGeom prst="rect">
            <a:avLst/>
          </a:prstGeom>
        </p:spPr>
        <p:txBody>
          <a:bodyPr anchor="t" rtlCol="false" tIns="0" lIns="0" bIns="0" rIns="0">
            <a:spAutoFit/>
          </a:bodyPr>
          <a:lstStyle/>
          <a:p>
            <a:pPr algn="ctr">
              <a:lnSpc>
                <a:spcPts val="7000"/>
              </a:lnSpc>
            </a:pPr>
            <a:r>
              <a:rPr lang="en-US" sz="5000">
                <a:solidFill>
                  <a:srgbClr val="674890"/>
                </a:solidFill>
                <a:latin typeface="Droid Serif Bold"/>
              </a:rPr>
              <a:t>Goal</a:t>
            </a:r>
          </a:p>
        </p:txBody>
      </p:sp>
      <p:sp>
        <p:nvSpPr>
          <p:cNvPr name="TextBox 7" id="7"/>
          <p:cNvSpPr txBox="true"/>
          <p:nvPr/>
        </p:nvSpPr>
        <p:spPr>
          <a:xfrm rot="0">
            <a:off x="1538232" y="3905930"/>
            <a:ext cx="15976136" cy="2040890"/>
          </a:xfrm>
          <a:prstGeom prst="rect">
            <a:avLst/>
          </a:prstGeom>
        </p:spPr>
        <p:txBody>
          <a:bodyPr anchor="t" rtlCol="false" tIns="0" lIns="0" bIns="0" rIns="0">
            <a:spAutoFit/>
          </a:bodyPr>
          <a:lstStyle/>
          <a:p>
            <a:pPr algn="ctr">
              <a:lnSpc>
                <a:spcPts val="4060"/>
              </a:lnSpc>
            </a:pPr>
            <a:r>
              <a:rPr lang="en-US" sz="2900">
                <a:solidFill>
                  <a:srgbClr val="000000"/>
                </a:solidFill>
                <a:latin typeface="Canva Sans Bold"/>
              </a:rPr>
              <a:t>The primary goal of this project is to design and implement a robust machine learning model to reduces false alarms while effectively identifying instances of fraud. The ultimate objective is to provide financial institutions with a dependable tool to enhance fraud prevention strategies and safeguard customers' financial security.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83229">
            <a:off x="-7901732" y="7185303"/>
            <a:ext cx="12028251" cy="9775688"/>
          </a:xfrm>
          <a:custGeom>
            <a:avLst/>
            <a:gdLst/>
            <a:ahLst/>
            <a:cxnLst/>
            <a:rect r="r" b="b" t="t" l="l"/>
            <a:pathLst>
              <a:path h="9775688" w="12028251">
                <a:moveTo>
                  <a:pt x="0" y="0"/>
                </a:moveTo>
                <a:lnTo>
                  <a:pt x="12028251" y="0"/>
                </a:lnTo>
                <a:lnTo>
                  <a:pt x="12028251" y="9775688"/>
                </a:lnTo>
                <a:lnTo>
                  <a:pt x="0" y="97756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4"/>
            <a:stretch>
              <a:fillRect l="0" t="0" r="0" b="0"/>
            </a:stretch>
          </a:blipFill>
        </p:spPr>
      </p:sp>
      <p:sp>
        <p:nvSpPr>
          <p:cNvPr name="Freeform 4" id="4"/>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5"/>
            <a:stretch>
              <a:fillRect l="0" t="0" r="0" b="0"/>
            </a:stretch>
          </a:blipFill>
        </p:spPr>
      </p:sp>
      <p:sp>
        <p:nvSpPr>
          <p:cNvPr name="Freeform 5" id="5"/>
          <p:cNvSpPr/>
          <p:nvPr/>
        </p:nvSpPr>
        <p:spPr>
          <a:xfrm flipH="false" flipV="false" rot="0">
            <a:off x="3277636" y="4861718"/>
            <a:ext cx="13463763" cy="4746117"/>
          </a:xfrm>
          <a:custGeom>
            <a:avLst/>
            <a:gdLst/>
            <a:ahLst/>
            <a:cxnLst/>
            <a:rect r="r" b="b" t="t" l="l"/>
            <a:pathLst>
              <a:path h="4746117" w="13463763">
                <a:moveTo>
                  <a:pt x="0" y="0"/>
                </a:moveTo>
                <a:lnTo>
                  <a:pt x="13463763" y="0"/>
                </a:lnTo>
                <a:lnTo>
                  <a:pt x="13463763" y="4746117"/>
                </a:lnTo>
                <a:lnTo>
                  <a:pt x="0" y="4746117"/>
                </a:lnTo>
                <a:lnTo>
                  <a:pt x="0" y="0"/>
                </a:lnTo>
                <a:close/>
              </a:path>
            </a:pathLst>
          </a:custGeom>
          <a:blipFill>
            <a:blip r:embed="rId6"/>
            <a:stretch>
              <a:fillRect l="0" t="0" r="0" b="0"/>
            </a:stretch>
          </a:blipFill>
        </p:spPr>
      </p:sp>
      <p:sp>
        <p:nvSpPr>
          <p:cNvPr name="Freeform 6" id="6"/>
          <p:cNvSpPr/>
          <p:nvPr/>
        </p:nvSpPr>
        <p:spPr>
          <a:xfrm flipH="false" flipV="false" rot="0">
            <a:off x="0" y="6592847"/>
            <a:ext cx="2703553" cy="2703553"/>
          </a:xfrm>
          <a:custGeom>
            <a:avLst/>
            <a:gdLst/>
            <a:ahLst/>
            <a:cxnLst/>
            <a:rect r="r" b="b" t="t" l="l"/>
            <a:pathLst>
              <a:path h="2703553" w="2703553">
                <a:moveTo>
                  <a:pt x="0" y="0"/>
                </a:moveTo>
                <a:lnTo>
                  <a:pt x="2703553" y="0"/>
                </a:lnTo>
                <a:lnTo>
                  <a:pt x="2703553" y="2703553"/>
                </a:lnTo>
                <a:lnTo>
                  <a:pt x="0" y="2703553"/>
                </a:lnTo>
                <a:lnTo>
                  <a:pt x="0" y="0"/>
                </a:lnTo>
                <a:close/>
              </a:path>
            </a:pathLst>
          </a:custGeom>
          <a:blipFill>
            <a:blip r:embed="rId7"/>
            <a:stretch>
              <a:fillRect l="0" t="0" r="0" b="0"/>
            </a:stretch>
          </a:blipFill>
        </p:spPr>
      </p:sp>
      <p:sp>
        <p:nvSpPr>
          <p:cNvPr name="TextBox 7" id="7"/>
          <p:cNvSpPr txBox="true"/>
          <p:nvPr/>
        </p:nvSpPr>
        <p:spPr>
          <a:xfrm rot="0">
            <a:off x="7920707" y="2157364"/>
            <a:ext cx="2446586" cy="873112"/>
          </a:xfrm>
          <a:prstGeom prst="rect">
            <a:avLst/>
          </a:prstGeom>
        </p:spPr>
        <p:txBody>
          <a:bodyPr anchor="t" rtlCol="false" tIns="0" lIns="0" bIns="0" rIns="0">
            <a:spAutoFit/>
          </a:bodyPr>
          <a:lstStyle/>
          <a:p>
            <a:pPr algn="ctr">
              <a:lnSpc>
                <a:spcPts val="7000"/>
              </a:lnSpc>
            </a:pPr>
            <a:r>
              <a:rPr lang="en-US" sz="5000">
                <a:solidFill>
                  <a:srgbClr val="674890"/>
                </a:solidFill>
                <a:latin typeface="Droid Serif Bold"/>
              </a:rPr>
              <a:t>Dataset</a:t>
            </a:r>
          </a:p>
        </p:txBody>
      </p:sp>
      <p:sp>
        <p:nvSpPr>
          <p:cNvPr name="TextBox 8" id="8"/>
          <p:cNvSpPr txBox="true"/>
          <p:nvPr/>
        </p:nvSpPr>
        <p:spPr>
          <a:xfrm rot="0">
            <a:off x="798647" y="3154203"/>
            <a:ext cx="16630533" cy="1526540"/>
          </a:xfrm>
          <a:prstGeom prst="rect">
            <a:avLst/>
          </a:prstGeom>
        </p:spPr>
        <p:txBody>
          <a:bodyPr anchor="t" rtlCol="false" tIns="0" lIns="0" bIns="0" rIns="0">
            <a:spAutoFit/>
          </a:bodyPr>
          <a:lstStyle/>
          <a:p>
            <a:pPr algn="ctr">
              <a:lnSpc>
                <a:spcPts val="4060"/>
              </a:lnSpc>
            </a:pPr>
            <a:r>
              <a:rPr lang="en-US" sz="2900">
                <a:solidFill>
                  <a:srgbClr val="000000"/>
                </a:solidFill>
                <a:latin typeface="Canva Sans Bold"/>
              </a:rPr>
              <a:t>The dataset contains credit card transaction records from September 2013, featuring 284,807 transactions. Within this dataset, only 492 instances (0.172%) represent fraudulent activities, making it highly imbalanced.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68595" y="4102150"/>
            <a:ext cx="12150810" cy="1806575"/>
          </a:xfrm>
          <a:prstGeom prst="rect">
            <a:avLst/>
          </a:prstGeom>
        </p:spPr>
        <p:txBody>
          <a:bodyPr anchor="t" rtlCol="false" tIns="0" lIns="0" bIns="0" rIns="0">
            <a:spAutoFit/>
          </a:bodyPr>
          <a:lstStyle/>
          <a:p>
            <a:pPr algn="ctr">
              <a:lnSpc>
                <a:spcPts val="6999"/>
              </a:lnSpc>
            </a:pPr>
            <a:r>
              <a:rPr lang="en-US" sz="6999">
                <a:solidFill>
                  <a:srgbClr val="674890"/>
                </a:solidFill>
                <a:latin typeface="PT Serif Bold"/>
              </a:rPr>
              <a:t>Data Analysis and Visualization</a:t>
            </a:r>
          </a:p>
        </p:txBody>
      </p:sp>
      <p:sp>
        <p:nvSpPr>
          <p:cNvPr name="Freeform 3" id="3"/>
          <p:cNvSpPr/>
          <p:nvPr/>
        </p:nvSpPr>
        <p:spPr>
          <a:xfrm flipH="false" flipV="false" rot="2783229">
            <a:off x="13888879" y="2101283"/>
            <a:ext cx="14943376" cy="12144889"/>
          </a:xfrm>
          <a:custGeom>
            <a:avLst/>
            <a:gdLst/>
            <a:ahLst/>
            <a:cxnLst/>
            <a:rect r="r" b="b" t="t" l="l"/>
            <a:pathLst>
              <a:path h="12144889" w="14943376">
                <a:moveTo>
                  <a:pt x="0" y="0"/>
                </a:moveTo>
                <a:lnTo>
                  <a:pt x="14943376" y="0"/>
                </a:lnTo>
                <a:lnTo>
                  <a:pt x="14943376" y="12144889"/>
                </a:lnTo>
                <a:lnTo>
                  <a:pt x="0" y="1214488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3217367" y="979685"/>
            <a:ext cx="4211813" cy="906029"/>
          </a:xfrm>
          <a:custGeom>
            <a:avLst/>
            <a:gdLst/>
            <a:ahLst/>
            <a:cxnLst/>
            <a:rect r="r" b="b" t="t" l="l"/>
            <a:pathLst>
              <a:path h="906029" w="4211813">
                <a:moveTo>
                  <a:pt x="0" y="0"/>
                </a:moveTo>
                <a:lnTo>
                  <a:pt x="4211812" y="0"/>
                </a:lnTo>
                <a:lnTo>
                  <a:pt x="4211812" y="906029"/>
                </a:lnTo>
                <a:lnTo>
                  <a:pt x="0" y="906029"/>
                </a:lnTo>
                <a:lnTo>
                  <a:pt x="0" y="0"/>
                </a:lnTo>
                <a:close/>
              </a:path>
            </a:pathLst>
          </a:custGeom>
          <a:blipFill>
            <a:blip r:embed="rId5"/>
            <a:stretch>
              <a:fillRect l="0" t="0" r="0" b="0"/>
            </a:stretch>
          </a:blipFill>
        </p:spPr>
      </p:sp>
      <p:sp>
        <p:nvSpPr>
          <p:cNvPr name="Freeform 5" id="5"/>
          <p:cNvSpPr/>
          <p:nvPr/>
        </p:nvSpPr>
        <p:spPr>
          <a:xfrm flipH="false" flipV="false" rot="0">
            <a:off x="798647" y="871149"/>
            <a:ext cx="7072203" cy="1143340"/>
          </a:xfrm>
          <a:custGeom>
            <a:avLst/>
            <a:gdLst/>
            <a:ahLst/>
            <a:cxnLst/>
            <a:rect r="r" b="b" t="t" l="l"/>
            <a:pathLst>
              <a:path h="1143340" w="7072203">
                <a:moveTo>
                  <a:pt x="0" y="0"/>
                </a:moveTo>
                <a:lnTo>
                  <a:pt x="7072203" y="0"/>
                </a:lnTo>
                <a:lnTo>
                  <a:pt x="7072203" y="1143340"/>
                </a:lnTo>
                <a:lnTo>
                  <a:pt x="0" y="1143340"/>
                </a:lnTo>
                <a:lnTo>
                  <a:pt x="0" y="0"/>
                </a:lnTo>
                <a:close/>
              </a:path>
            </a:pathLst>
          </a:custGeom>
          <a:blipFill>
            <a:blip r:embed="rId6"/>
            <a:stretch>
              <a:fillRect l="0" t="0" r="0" b="0"/>
            </a:stretch>
          </a:blipFill>
        </p:spPr>
      </p:sp>
      <p:sp>
        <p:nvSpPr>
          <p:cNvPr name="Freeform 6" id="6"/>
          <p:cNvSpPr/>
          <p:nvPr/>
        </p:nvSpPr>
        <p:spPr>
          <a:xfrm flipH="false" flipV="false" rot="0">
            <a:off x="623163" y="4934000"/>
            <a:ext cx="4617928" cy="4617928"/>
          </a:xfrm>
          <a:custGeom>
            <a:avLst/>
            <a:gdLst/>
            <a:ahLst/>
            <a:cxnLst/>
            <a:rect r="r" b="b" t="t" l="l"/>
            <a:pathLst>
              <a:path h="4617928" w="4617928">
                <a:moveTo>
                  <a:pt x="0" y="0"/>
                </a:moveTo>
                <a:lnTo>
                  <a:pt x="4617928" y="0"/>
                </a:lnTo>
                <a:lnTo>
                  <a:pt x="4617928" y="4617928"/>
                </a:lnTo>
                <a:lnTo>
                  <a:pt x="0" y="4617928"/>
                </a:lnTo>
                <a:lnTo>
                  <a:pt x="0" y="0"/>
                </a:lnTo>
                <a:close/>
              </a:path>
            </a:pathLst>
          </a:custGeom>
          <a:blipFill>
            <a:blip r:embed="rId7"/>
            <a:stretch>
              <a:fillRect l="0" t="0" r="0" b="0"/>
            </a:stretch>
          </a:blipFill>
        </p:spPr>
      </p:sp>
      <p:sp>
        <p:nvSpPr>
          <p:cNvPr name="TextBox 7" id="7"/>
          <p:cNvSpPr txBox="true"/>
          <p:nvPr/>
        </p:nvSpPr>
        <p:spPr>
          <a:xfrm rot="0">
            <a:off x="467786" y="9633020"/>
            <a:ext cx="155377" cy="391796"/>
          </a:xfrm>
          <a:prstGeom prst="rect">
            <a:avLst/>
          </a:prstGeom>
        </p:spPr>
        <p:txBody>
          <a:bodyPr anchor="t" rtlCol="false" tIns="0" lIns="0" bIns="0" rIns="0">
            <a:spAutoFit/>
          </a:bodyPr>
          <a:lstStyle/>
          <a:p>
            <a:pPr algn="ctr">
              <a:lnSpc>
                <a:spcPts val="3079"/>
              </a:lnSpc>
            </a:pPr>
            <a:r>
              <a:rPr lang="en-US" sz="2199">
                <a:solidFill>
                  <a:srgbClr val="283035"/>
                </a:solidFill>
                <a:latin typeface="Arimo"/>
              </a:rPr>
              <a:t>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DAF2xH1CrH0</dc:identifier>
  <dcterms:modified xsi:type="dcterms:W3CDTF">2011-08-01T06:04:30Z</dcterms:modified>
  <cp:revision>1</cp:revision>
  <dc:title>3rd Project</dc:title>
</cp:coreProperties>
</file>

<file path=docProps/thumbnail.jpeg>
</file>